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5" r:id="rId2"/>
    <p:sldId id="290" r:id="rId3"/>
    <p:sldId id="291" r:id="rId4"/>
    <p:sldId id="292" r:id="rId5"/>
    <p:sldId id="299" r:id="rId6"/>
    <p:sldId id="300" r:id="rId7"/>
    <p:sldId id="301" r:id="rId8"/>
    <p:sldId id="298" r:id="rId9"/>
    <p:sldId id="302" r:id="rId10"/>
    <p:sldId id="303" r:id="rId11"/>
    <p:sldId id="305" r:id="rId12"/>
    <p:sldId id="319" r:id="rId13"/>
    <p:sldId id="306" r:id="rId14"/>
    <p:sldId id="310" r:id="rId15"/>
    <p:sldId id="307" r:id="rId16"/>
    <p:sldId id="308" r:id="rId17"/>
    <p:sldId id="309" r:id="rId18"/>
    <p:sldId id="312" r:id="rId19"/>
    <p:sldId id="311" r:id="rId20"/>
    <p:sldId id="313" r:id="rId21"/>
    <p:sldId id="315" r:id="rId22"/>
    <p:sldId id="317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37" r:id="rId36"/>
    <p:sldId id="338" r:id="rId37"/>
    <p:sldId id="339" r:id="rId38"/>
    <p:sldId id="334" r:id="rId39"/>
    <p:sldId id="340" r:id="rId40"/>
    <p:sldId id="346" r:id="rId41"/>
    <p:sldId id="350" r:id="rId42"/>
    <p:sldId id="351" r:id="rId43"/>
    <p:sldId id="348" r:id="rId44"/>
    <p:sldId id="341" r:id="rId45"/>
    <p:sldId id="335" r:id="rId46"/>
    <p:sldId id="336" r:id="rId4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Jakub Maceja" initials="JM" lastIdx="4" clrIdx="2">
    <p:extLst>
      <p:ext uri="{19B8F6BF-5375-455C-9EA6-DF929625EA0E}">
        <p15:presenceInfo xmlns:p15="http://schemas.microsoft.com/office/powerpoint/2012/main" userId="5f422069791e3e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79559" autoAdjust="0"/>
  </p:normalViewPr>
  <p:slideViewPr>
    <p:cSldViewPr>
      <p:cViewPr varScale="1">
        <p:scale>
          <a:sx n="98" d="100"/>
          <a:sy n="98" d="100"/>
        </p:scale>
        <p:origin x="163" y="8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2"/>
                </a:solidFill>
              </a:rPr>
              <a:t>Liczba </a:t>
            </a:r>
            <a:r>
              <a:rPr lang="pl-PL" b="1" dirty="0" err="1">
                <a:solidFill>
                  <a:schemeClr val="tx2"/>
                </a:solidFill>
              </a:rPr>
              <a:t>mikroinstalacji</a:t>
            </a:r>
            <a:r>
              <a:rPr lang="pl-PL" b="1" dirty="0">
                <a:solidFill>
                  <a:schemeClr val="tx2"/>
                </a:solidFill>
              </a:rPr>
              <a:t> PV w Polsce</a:t>
            </a:r>
            <a:endParaRPr lang="en-US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Arkusz1!$A$2:$A$7</c:f>
              <c:strCache>
                <c:ptCount val="6"/>
                <c:pt idx="0">
                  <c:v>30.06.2014 r.</c:v>
                </c:pt>
                <c:pt idx="1">
                  <c:v>31.12.2014 r.</c:v>
                </c:pt>
                <c:pt idx="2">
                  <c:v>30.06.2015 r.</c:v>
                </c:pt>
                <c:pt idx="3">
                  <c:v>31.12.2015 r.</c:v>
                </c:pt>
                <c:pt idx="4">
                  <c:v>30.06.2016 r.</c:v>
                </c:pt>
                <c:pt idx="5">
                  <c:v>31.12.2016 r.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250</c:v>
                </c:pt>
                <c:pt idx="1">
                  <c:v>1000</c:v>
                </c:pt>
                <c:pt idx="2">
                  <c:v>3700</c:v>
                </c:pt>
                <c:pt idx="3">
                  <c:v>5800</c:v>
                </c:pt>
                <c:pt idx="4">
                  <c:v>10800</c:v>
                </c:pt>
                <c:pt idx="5">
                  <c:v>16400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C-40FB-921D-C914D78B6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725304"/>
        <c:axId val="216724320"/>
      </c:barChart>
      <c:catAx>
        <c:axId val="21672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6724320"/>
        <c:crosses val="autoZero"/>
        <c:auto val="1"/>
        <c:lblAlgn val="ctr"/>
        <c:lblOffset val="100"/>
        <c:noMultiLvlLbl val="0"/>
      </c:catAx>
      <c:valAx>
        <c:axId val="2167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672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2-15T19:40:45.142" idx="4">
    <p:pos x="6181" y="1037"/>
    <p:text>znalezc inne zdjecie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1585B-FD9B-4FDC-940E-F16B188611DF}" type="doc">
      <dgm:prSet loTypeId="urn:microsoft.com/office/officeart/2005/8/layout/hChevron3" loCatId="process" qsTypeId="urn:microsoft.com/office/officeart/2005/8/quickstyle/simple2" qsCatId="simple" csTypeId="urn:microsoft.com/office/officeart/2005/8/colors/accent3_5" csCatId="accent3" phldr="1"/>
      <dgm:spPr/>
      <dgm:t>
        <a:bodyPr rtlCol="0"/>
        <a:lstStyle/>
        <a:p>
          <a:pPr rtl="0"/>
          <a:endParaRPr lang="en-US"/>
        </a:p>
      </dgm:t>
    </dgm:pt>
    <dgm:pt modelId="{4C944641-FCF5-4AD8-B261-60AA0024A79E}">
      <dgm:prSet phldrT="[Text]" custT="1"/>
      <dgm:spPr/>
      <dgm:t>
        <a:bodyPr rtlCol="0"/>
        <a:lstStyle/>
        <a:p>
          <a:pPr rtl="0"/>
          <a:r>
            <a:rPr lang="pl" sz="1600" b="1"/>
            <a:t>Zbiorcza dokumentacja techniczna</a:t>
          </a:r>
          <a:endParaRPr lang="pl" sz="1600" b="1" dirty="0"/>
        </a:p>
      </dgm:t>
    </dgm:pt>
    <dgm:pt modelId="{8E5E79D8-FB05-4739-B0F5-8BE6ED2F29C8}" type="parTrans" cxnId="{DA278ECD-ED39-4044-9E8D-6DE29F7C3FB3}">
      <dgm:prSet/>
      <dgm:spPr/>
      <dgm:t>
        <a:bodyPr rtlCol="0"/>
        <a:lstStyle/>
        <a:p>
          <a:pPr rtl="0"/>
          <a:endParaRPr lang="en-US"/>
        </a:p>
      </dgm:t>
    </dgm:pt>
    <dgm:pt modelId="{FCC9CB30-198F-41E6-B00A-25E93E3DC839}" type="sibTrans" cxnId="{DA278ECD-ED39-4044-9E8D-6DE29F7C3FB3}">
      <dgm:prSet/>
      <dgm:spPr/>
      <dgm:t>
        <a:bodyPr rtlCol="0"/>
        <a:lstStyle/>
        <a:p>
          <a:pPr rtl="0"/>
          <a:endParaRPr lang="en-US"/>
        </a:p>
      </dgm:t>
    </dgm:pt>
    <dgm:pt modelId="{F8FB1AE1-7950-4301-88C4-3D45B2DAEABD}">
      <dgm:prSet phldrT="[Text]" custT="1"/>
      <dgm:spPr/>
      <dgm:t>
        <a:bodyPr rtlCol="0"/>
        <a:lstStyle/>
        <a:p>
          <a:pPr rtl="0"/>
          <a:r>
            <a:rPr lang="pl-PL" sz="1600" b="1"/>
            <a:t>W</a:t>
          </a:r>
          <a:r>
            <a:rPr lang="pl" sz="1600" b="1"/>
            <a:t>niosek aplikacyjny</a:t>
          </a:r>
          <a:endParaRPr lang="pl" sz="1600" b="1" dirty="0"/>
        </a:p>
      </dgm:t>
    </dgm:pt>
    <dgm:pt modelId="{DE3B344A-4481-4A7F-BF08-FA41E5323599}" type="parTrans" cxnId="{977E16C2-B327-4A54-873C-9FB8292020C4}">
      <dgm:prSet/>
      <dgm:spPr/>
      <dgm:t>
        <a:bodyPr rtlCol="0"/>
        <a:lstStyle/>
        <a:p>
          <a:pPr rtl="0"/>
          <a:endParaRPr lang="en-US"/>
        </a:p>
      </dgm:t>
    </dgm:pt>
    <dgm:pt modelId="{1995DAFA-2969-47AE-BAD4-7226AF43A4A9}" type="sibTrans" cxnId="{977E16C2-B327-4A54-873C-9FB8292020C4}">
      <dgm:prSet/>
      <dgm:spPr/>
      <dgm:t>
        <a:bodyPr rtlCol="0"/>
        <a:lstStyle/>
        <a:p>
          <a:pPr rtl="0"/>
          <a:endParaRPr lang="en-US"/>
        </a:p>
      </dgm:t>
    </dgm:pt>
    <dgm:pt modelId="{B7F213D6-AC1C-4269-8455-91A2A9931F05}">
      <dgm:prSet phldrT="[Text]" custT="1"/>
      <dgm:spPr/>
      <dgm:t>
        <a:bodyPr rtlCol="0"/>
        <a:lstStyle/>
        <a:p>
          <a:pPr rtl="0"/>
          <a:r>
            <a:rPr lang="pl" sz="1600" b="1"/>
            <a:t>Decyzja podmiotu wdrażającego</a:t>
          </a:r>
          <a:endParaRPr lang="pl" sz="1600" b="1" dirty="0"/>
        </a:p>
      </dgm:t>
    </dgm:pt>
    <dgm:pt modelId="{3D956855-F314-45DD-A7E4-9DA3886AB7CC}" type="parTrans" cxnId="{2029BA2A-2457-4A98-99FA-B61D86B6DFC0}">
      <dgm:prSet/>
      <dgm:spPr/>
      <dgm:t>
        <a:bodyPr rtlCol="0"/>
        <a:lstStyle/>
        <a:p>
          <a:pPr rtl="0"/>
          <a:endParaRPr lang="en-US"/>
        </a:p>
      </dgm:t>
    </dgm:pt>
    <dgm:pt modelId="{D614A336-5FF3-4391-AE65-C801E6B1982D}" type="sibTrans" cxnId="{2029BA2A-2457-4A98-99FA-B61D86B6DFC0}">
      <dgm:prSet/>
      <dgm:spPr/>
      <dgm:t>
        <a:bodyPr rtlCol="0"/>
        <a:lstStyle/>
        <a:p>
          <a:pPr rtl="0"/>
          <a:endParaRPr lang="en-US"/>
        </a:p>
      </dgm:t>
    </dgm:pt>
    <dgm:pt modelId="{44E35D8D-6D36-4D64-AC9F-0E62F43558FC}">
      <dgm:prSet phldrT="[Text]" custT="1"/>
      <dgm:spPr/>
      <dgm:t>
        <a:bodyPr rtlCol="0"/>
        <a:lstStyle/>
        <a:p>
          <a:pPr rtl="0"/>
          <a:r>
            <a:rPr lang="pl" sz="1600" b="1"/>
            <a:t>Budowa instalacji OZE</a:t>
          </a:r>
          <a:endParaRPr lang="pl" sz="1600" b="1" dirty="0"/>
        </a:p>
      </dgm:t>
    </dgm:pt>
    <dgm:pt modelId="{13D74205-6C81-499D-A44E-D18414C492A1}" type="parTrans" cxnId="{74DF7FD2-BCD6-4126-B251-2FB9A87622DF}">
      <dgm:prSet/>
      <dgm:spPr/>
      <dgm:t>
        <a:bodyPr/>
        <a:lstStyle/>
        <a:p>
          <a:endParaRPr lang="pl-PL"/>
        </a:p>
      </dgm:t>
    </dgm:pt>
    <dgm:pt modelId="{907D1359-33D3-4A05-831A-499B8CB66A23}" type="sibTrans" cxnId="{74DF7FD2-BCD6-4126-B251-2FB9A87622DF}">
      <dgm:prSet/>
      <dgm:spPr/>
      <dgm:t>
        <a:bodyPr/>
        <a:lstStyle/>
        <a:p>
          <a:endParaRPr lang="pl-PL"/>
        </a:p>
      </dgm:t>
    </dgm:pt>
    <dgm:pt modelId="{11289EE3-0FD3-48BB-BFD0-4880B623168F}">
      <dgm:prSet phldrT="[Text]" custT="1"/>
      <dgm:spPr/>
      <dgm:t>
        <a:bodyPr rtlCol="0"/>
        <a:lstStyle/>
        <a:p>
          <a:pPr rtl="0"/>
          <a:r>
            <a:rPr lang="pl" sz="1600" b="1"/>
            <a:t>Inspekcje Terenowe</a:t>
          </a:r>
          <a:endParaRPr lang="pl" sz="1600" b="1" dirty="0"/>
        </a:p>
      </dgm:t>
    </dgm:pt>
    <dgm:pt modelId="{878114B1-7243-49F4-AE58-84E81B581F5A}" type="parTrans" cxnId="{CE5CB367-FFB9-4EB9-B77E-256C7B5F10EB}">
      <dgm:prSet/>
      <dgm:spPr/>
      <dgm:t>
        <a:bodyPr/>
        <a:lstStyle/>
        <a:p>
          <a:endParaRPr lang="pl-PL"/>
        </a:p>
      </dgm:t>
    </dgm:pt>
    <dgm:pt modelId="{D1AA4D19-D94F-42E8-A6F6-7A459CC5729A}" type="sibTrans" cxnId="{CE5CB367-FFB9-4EB9-B77E-256C7B5F10EB}">
      <dgm:prSet/>
      <dgm:spPr/>
      <dgm:t>
        <a:bodyPr/>
        <a:lstStyle/>
        <a:p>
          <a:endParaRPr lang="pl-PL"/>
        </a:p>
      </dgm:t>
    </dgm:pt>
    <dgm:pt modelId="{095D0EB8-478B-43FB-8B76-28C04E421852}">
      <dgm:prSet phldrT="[Text]" custT="1"/>
      <dgm:spPr/>
      <dgm:t>
        <a:bodyPr rtlCol="0"/>
        <a:lstStyle/>
        <a:p>
          <a:pPr rtl="0"/>
          <a:r>
            <a:rPr lang="pl" sz="1600" b="1"/>
            <a:t>Kampania edukacyjna</a:t>
          </a:r>
          <a:endParaRPr lang="pl" sz="1600" b="1" dirty="0"/>
        </a:p>
      </dgm:t>
    </dgm:pt>
    <dgm:pt modelId="{D67088D3-C985-4800-B080-F3A69B1B83AC}" type="parTrans" cxnId="{63CDDF4A-6552-4ADE-A476-367C7DF5B984}">
      <dgm:prSet/>
      <dgm:spPr/>
      <dgm:t>
        <a:bodyPr/>
        <a:lstStyle/>
        <a:p>
          <a:endParaRPr lang="pl-PL"/>
        </a:p>
      </dgm:t>
    </dgm:pt>
    <dgm:pt modelId="{A0C0E6BE-0825-427F-A406-25547332704A}" type="sibTrans" cxnId="{63CDDF4A-6552-4ADE-A476-367C7DF5B984}">
      <dgm:prSet/>
      <dgm:spPr/>
      <dgm:t>
        <a:bodyPr/>
        <a:lstStyle/>
        <a:p>
          <a:endParaRPr lang="pl-PL"/>
        </a:p>
      </dgm:t>
    </dgm:pt>
    <dgm:pt modelId="{D5BAC0DA-0DC0-4EEA-A4AD-C4F636A640B1}" type="pres">
      <dgm:prSet presAssocID="{4E91585B-FD9B-4FDC-940E-F16B188611DF}" presName="Name0" presStyleCnt="0">
        <dgm:presLayoutVars>
          <dgm:dir/>
          <dgm:resizeHandles val="exact"/>
        </dgm:presLayoutVars>
      </dgm:prSet>
      <dgm:spPr/>
    </dgm:pt>
    <dgm:pt modelId="{3EFD97F4-A472-4C72-B682-F9B8EC7CE265}" type="pres">
      <dgm:prSet presAssocID="{095D0EB8-478B-43FB-8B76-28C04E421852}" presName="parTxOnly" presStyleLbl="node1" presStyleIdx="0" presStyleCnt="6">
        <dgm:presLayoutVars>
          <dgm:bulletEnabled val="1"/>
        </dgm:presLayoutVars>
      </dgm:prSet>
      <dgm:spPr/>
    </dgm:pt>
    <dgm:pt modelId="{B6EEFFCC-2799-4AAA-AEB8-D8D0A935FF26}" type="pres">
      <dgm:prSet presAssocID="{A0C0E6BE-0825-427F-A406-25547332704A}" presName="parSpace" presStyleCnt="0"/>
      <dgm:spPr/>
    </dgm:pt>
    <dgm:pt modelId="{81BA0E4D-F83A-47F5-8D42-555CFC687C2B}" type="pres">
      <dgm:prSet presAssocID="{11289EE3-0FD3-48BB-BFD0-4880B623168F}" presName="parTxOnly" presStyleLbl="node1" presStyleIdx="1" presStyleCnt="6">
        <dgm:presLayoutVars>
          <dgm:bulletEnabled val="1"/>
        </dgm:presLayoutVars>
      </dgm:prSet>
      <dgm:spPr/>
    </dgm:pt>
    <dgm:pt modelId="{B6D940AE-DF79-4E1B-A264-7872C9511C84}" type="pres">
      <dgm:prSet presAssocID="{D1AA4D19-D94F-42E8-A6F6-7A459CC5729A}" presName="parSpace" presStyleCnt="0"/>
      <dgm:spPr/>
    </dgm:pt>
    <dgm:pt modelId="{F17528D3-F273-4DBA-8467-5662BFD897F3}" type="pres">
      <dgm:prSet presAssocID="{4C944641-FCF5-4AD8-B261-60AA0024A79E}" presName="parTxOnly" presStyleLbl="node1" presStyleIdx="2" presStyleCnt="6">
        <dgm:presLayoutVars>
          <dgm:bulletEnabled val="1"/>
        </dgm:presLayoutVars>
      </dgm:prSet>
      <dgm:spPr/>
    </dgm:pt>
    <dgm:pt modelId="{57449222-290A-47EA-AF4A-BA0171C23D2A}" type="pres">
      <dgm:prSet presAssocID="{FCC9CB30-198F-41E6-B00A-25E93E3DC839}" presName="parSpace" presStyleCnt="0"/>
      <dgm:spPr/>
    </dgm:pt>
    <dgm:pt modelId="{9702DB49-6699-4D41-8DB7-F518330602A9}" type="pres">
      <dgm:prSet presAssocID="{F8FB1AE1-7950-4301-88C4-3D45B2DAEABD}" presName="parTxOnly" presStyleLbl="node1" presStyleIdx="3" presStyleCnt="6">
        <dgm:presLayoutVars>
          <dgm:bulletEnabled val="1"/>
        </dgm:presLayoutVars>
      </dgm:prSet>
      <dgm:spPr/>
    </dgm:pt>
    <dgm:pt modelId="{E0CDA695-F8FE-457A-99DA-13AB8BD2446F}" type="pres">
      <dgm:prSet presAssocID="{1995DAFA-2969-47AE-BAD4-7226AF43A4A9}" presName="parSpace" presStyleCnt="0"/>
      <dgm:spPr/>
    </dgm:pt>
    <dgm:pt modelId="{45B7EF43-4301-4AA3-909B-19A311E8BF9C}" type="pres">
      <dgm:prSet presAssocID="{B7F213D6-AC1C-4269-8455-91A2A9931F05}" presName="parTxOnly" presStyleLbl="node1" presStyleIdx="4" presStyleCnt="6">
        <dgm:presLayoutVars>
          <dgm:bulletEnabled val="1"/>
        </dgm:presLayoutVars>
      </dgm:prSet>
      <dgm:spPr/>
    </dgm:pt>
    <dgm:pt modelId="{92BCD311-9887-4289-945C-25AC1945987D}" type="pres">
      <dgm:prSet presAssocID="{D614A336-5FF3-4391-AE65-C801E6B1982D}" presName="parSpace" presStyleCnt="0"/>
      <dgm:spPr/>
    </dgm:pt>
    <dgm:pt modelId="{A28465FD-90B3-4300-BB63-4868693B8207}" type="pres">
      <dgm:prSet presAssocID="{44E35D8D-6D36-4D64-AC9F-0E62F43558FC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87F8340C-90A3-4DA5-A2CF-CEE7DF5A53BC}" type="presOf" srcId="{F8FB1AE1-7950-4301-88C4-3D45B2DAEABD}" destId="{9702DB49-6699-4D41-8DB7-F518330602A9}" srcOrd="0" destOrd="0" presId="urn:microsoft.com/office/officeart/2005/8/layout/hChevron3"/>
    <dgm:cxn modelId="{3AA13A18-DBA3-4178-8A1C-8F5EA0C6F69C}" type="presOf" srcId="{4E91585B-FD9B-4FDC-940E-F16B188611DF}" destId="{D5BAC0DA-0DC0-4EEA-A4AD-C4F636A640B1}" srcOrd="0" destOrd="0" presId="urn:microsoft.com/office/officeart/2005/8/layout/hChevron3"/>
    <dgm:cxn modelId="{FB71D51C-F2B1-45E9-BF88-309ABB92B6DC}" type="presOf" srcId="{4C944641-FCF5-4AD8-B261-60AA0024A79E}" destId="{F17528D3-F273-4DBA-8467-5662BFD897F3}" srcOrd="0" destOrd="0" presId="urn:microsoft.com/office/officeart/2005/8/layout/hChevron3"/>
    <dgm:cxn modelId="{2029BA2A-2457-4A98-99FA-B61D86B6DFC0}" srcId="{4E91585B-FD9B-4FDC-940E-F16B188611DF}" destId="{B7F213D6-AC1C-4269-8455-91A2A9931F05}" srcOrd="4" destOrd="0" parTransId="{3D956855-F314-45DD-A7E4-9DA3886AB7CC}" sibTransId="{D614A336-5FF3-4391-AE65-C801E6B1982D}"/>
    <dgm:cxn modelId="{C4023D40-5279-43A5-84FC-23729667BB14}" type="presOf" srcId="{095D0EB8-478B-43FB-8B76-28C04E421852}" destId="{3EFD97F4-A472-4C72-B682-F9B8EC7CE265}" srcOrd="0" destOrd="0" presId="urn:microsoft.com/office/officeart/2005/8/layout/hChevron3"/>
    <dgm:cxn modelId="{CE5CB367-FFB9-4EB9-B77E-256C7B5F10EB}" srcId="{4E91585B-FD9B-4FDC-940E-F16B188611DF}" destId="{11289EE3-0FD3-48BB-BFD0-4880B623168F}" srcOrd="1" destOrd="0" parTransId="{878114B1-7243-49F4-AE58-84E81B581F5A}" sibTransId="{D1AA4D19-D94F-42E8-A6F6-7A459CC5729A}"/>
    <dgm:cxn modelId="{63CDDF4A-6552-4ADE-A476-367C7DF5B984}" srcId="{4E91585B-FD9B-4FDC-940E-F16B188611DF}" destId="{095D0EB8-478B-43FB-8B76-28C04E421852}" srcOrd="0" destOrd="0" parTransId="{D67088D3-C985-4800-B080-F3A69B1B83AC}" sibTransId="{A0C0E6BE-0825-427F-A406-25547332704A}"/>
    <dgm:cxn modelId="{04F91995-385C-4734-9F7D-8B048AA2E3EC}" type="presOf" srcId="{11289EE3-0FD3-48BB-BFD0-4880B623168F}" destId="{81BA0E4D-F83A-47F5-8D42-555CFC687C2B}" srcOrd="0" destOrd="0" presId="urn:microsoft.com/office/officeart/2005/8/layout/hChevron3"/>
    <dgm:cxn modelId="{977E16C2-B327-4A54-873C-9FB8292020C4}" srcId="{4E91585B-FD9B-4FDC-940E-F16B188611DF}" destId="{F8FB1AE1-7950-4301-88C4-3D45B2DAEABD}" srcOrd="3" destOrd="0" parTransId="{DE3B344A-4481-4A7F-BF08-FA41E5323599}" sibTransId="{1995DAFA-2969-47AE-BAD4-7226AF43A4A9}"/>
    <dgm:cxn modelId="{DA278ECD-ED39-4044-9E8D-6DE29F7C3FB3}" srcId="{4E91585B-FD9B-4FDC-940E-F16B188611DF}" destId="{4C944641-FCF5-4AD8-B261-60AA0024A79E}" srcOrd="2" destOrd="0" parTransId="{8E5E79D8-FB05-4739-B0F5-8BE6ED2F29C8}" sibTransId="{FCC9CB30-198F-41E6-B00A-25E93E3DC839}"/>
    <dgm:cxn modelId="{74DF7FD2-BCD6-4126-B251-2FB9A87622DF}" srcId="{4E91585B-FD9B-4FDC-940E-F16B188611DF}" destId="{44E35D8D-6D36-4D64-AC9F-0E62F43558FC}" srcOrd="5" destOrd="0" parTransId="{13D74205-6C81-499D-A44E-D18414C492A1}" sibTransId="{907D1359-33D3-4A05-831A-499B8CB66A23}"/>
    <dgm:cxn modelId="{1BE0DDDA-10E2-410A-ADE7-C74C3CFACFFC}" type="presOf" srcId="{44E35D8D-6D36-4D64-AC9F-0E62F43558FC}" destId="{A28465FD-90B3-4300-BB63-4868693B8207}" srcOrd="0" destOrd="0" presId="urn:microsoft.com/office/officeart/2005/8/layout/hChevron3"/>
    <dgm:cxn modelId="{F33DBCDD-4449-419C-9186-B4B37ED22BB9}" type="presOf" srcId="{B7F213D6-AC1C-4269-8455-91A2A9931F05}" destId="{45B7EF43-4301-4AA3-909B-19A311E8BF9C}" srcOrd="0" destOrd="0" presId="urn:microsoft.com/office/officeart/2005/8/layout/hChevron3"/>
    <dgm:cxn modelId="{2B9BC342-D19B-4C76-8302-93606864B499}" type="presParOf" srcId="{D5BAC0DA-0DC0-4EEA-A4AD-C4F636A640B1}" destId="{3EFD97F4-A472-4C72-B682-F9B8EC7CE265}" srcOrd="0" destOrd="0" presId="urn:microsoft.com/office/officeart/2005/8/layout/hChevron3"/>
    <dgm:cxn modelId="{D11B9FBB-DF15-49E1-83A6-AF161A13AFA7}" type="presParOf" srcId="{D5BAC0DA-0DC0-4EEA-A4AD-C4F636A640B1}" destId="{B6EEFFCC-2799-4AAA-AEB8-D8D0A935FF26}" srcOrd="1" destOrd="0" presId="urn:microsoft.com/office/officeart/2005/8/layout/hChevron3"/>
    <dgm:cxn modelId="{79537143-9683-479C-AF22-B6FA606A24E9}" type="presParOf" srcId="{D5BAC0DA-0DC0-4EEA-A4AD-C4F636A640B1}" destId="{81BA0E4D-F83A-47F5-8D42-555CFC687C2B}" srcOrd="2" destOrd="0" presId="urn:microsoft.com/office/officeart/2005/8/layout/hChevron3"/>
    <dgm:cxn modelId="{8189DC1E-6658-46E2-AB00-68E3EAB8F24C}" type="presParOf" srcId="{D5BAC0DA-0DC0-4EEA-A4AD-C4F636A640B1}" destId="{B6D940AE-DF79-4E1B-A264-7872C9511C84}" srcOrd="3" destOrd="0" presId="urn:microsoft.com/office/officeart/2005/8/layout/hChevron3"/>
    <dgm:cxn modelId="{71D29EAC-4911-435B-B07F-1128E0AFAE4B}" type="presParOf" srcId="{D5BAC0DA-0DC0-4EEA-A4AD-C4F636A640B1}" destId="{F17528D3-F273-4DBA-8467-5662BFD897F3}" srcOrd="4" destOrd="0" presId="urn:microsoft.com/office/officeart/2005/8/layout/hChevron3"/>
    <dgm:cxn modelId="{02E8636A-D801-40ED-A139-9E9A4912A6B6}" type="presParOf" srcId="{D5BAC0DA-0DC0-4EEA-A4AD-C4F636A640B1}" destId="{57449222-290A-47EA-AF4A-BA0171C23D2A}" srcOrd="5" destOrd="0" presId="urn:microsoft.com/office/officeart/2005/8/layout/hChevron3"/>
    <dgm:cxn modelId="{AAA9251D-BA05-4AAA-961C-71F8D1F04DE7}" type="presParOf" srcId="{D5BAC0DA-0DC0-4EEA-A4AD-C4F636A640B1}" destId="{9702DB49-6699-4D41-8DB7-F518330602A9}" srcOrd="6" destOrd="0" presId="urn:microsoft.com/office/officeart/2005/8/layout/hChevron3"/>
    <dgm:cxn modelId="{FBF22765-BD75-48B2-BBB3-CB3F8A8917A4}" type="presParOf" srcId="{D5BAC0DA-0DC0-4EEA-A4AD-C4F636A640B1}" destId="{E0CDA695-F8FE-457A-99DA-13AB8BD2446F}" srcOrd="7" destOrd="0" presId="urn:microsoft.com/office/officeart/2005/8/layout/hChevron3"/>
    <dgm:cxn modelId="{2C5098D8-E3F1-492A-A511-390E66631E6D}" type="presParOf" srcId="{D5BAC0DA-0DC0-4EEA-A4AD-C4F636A640B1}" destId="{45B7EF43-4301-4AA3-909B-19A311E8BF9C}" srcOrd="8" destOrd="0" presId="urn:microsoft.com/office/officeart/2005/8/layout/hChevron3"/>
    <dgm:cxn modelId="{BC628131-778C-42F0-A89D-DD4728B3D35C}" type="presParOf" srcId="{D5BAC0DA-0DC0-4EEA-A4AD-C4F636A640B1}" destId="{92BCD311-9887-4289-945C-25AC1945987D}" srcOrd="9" destOrd="0" presId="urn:microsoft.com/office/officeart/2005/8/layout/hChevron3"/>
    <dgm:cxn modelId="{06A58CD5-20CC-4123-93DD-33234270697F}" type="presParOf" srcId="{D5BAC0DA-0DC0-4EEA-A4AD-C4F636A640B1}" destId="{A28465FD-90B3-4300-BB63-4868693B820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97F4-A472-4C72-B682-F9B8EC7CE265}">
      <dsp:nvSpPr>
        <dsp:cNvPr id="0" name=""/>
        <dsp:cNvSpPr/>
      </dsp:nvSpPr>
      <dsp:spPr>
        <a:xfrm>
          <a:off x="1469" y="778827"/>
          <a:ext cx="2406562" cy="962624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1" kern="1200"/>
            <a:t>Kampania edukacyjna</a:t>
          </a:r>
          <a:endParaRPr lang="pl" sz="1600" b="1" kern="1200" dirty="0"/>
        </a:p>
      </dsp:txBody>
      <dsp:txXfrm>
        <a:off x="1469" y="778827"/>
        <a:ext cx="2165906" cy="962624"/>
      </dsp:txXfrm>
    </dsp:sp>
    <dsp:sp modelId="{81BA0E4D-F83A-47F5-8D42-555CFC687C2B}">
      <dsp:nvSpPr>
        <dsp:cNvPr id="0" name=""/>
        <dsp:cNvSpPr/>
      </dsp:nvSpPr>
      <dsp:spPr>
        <a:xfrm>
          <a:off x="1926719" y="778827"/>
          <a:ext cx="2406562" cy="96262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1" kern="1200"/>
            <a:t>Inspekcje Terenowe</a:t>
          </a:r>
          <a:endParaRPr lang="pl" sz="1600" b="1" kern="1200" dirty="0"/>
        </a:p>
      </dsp:txBody>
      <dsp:txXfrm>
        <a:off x="2408031" y="778827"/>
        <a:ext cx="1443938" cy="962624"/>
      </dsp:txXfrm>
    </dsp:sp>
    <dsp:sp modelId="{F17528D3-F273-4DBA-8467-5662BFD897F3}">
      <dsp:nvSpPr>
        <dsp:cNvPr id="0" name=""/>
        <dsp:cNvSpPr/>
      </dsp:nvSpPr>
      <dsp:spPr>
        <a:xfrm>
          <a:off x="3851968" y="778827"/>
          <a:ext cx="2406562" cy="96262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1" kern="1200"/>
            <a:t>Zbiorcza dokumentacja techniczna</a:t>
          </a:r>
          <a:endParaRPr lang="pl" sz="1600" b="1" kern="1200" dirty="0"/>
        </a:p>
      </dsp:txBody>
      <dsp:txXfrm>
        <a:off x="4333280" y="778827"/>
        <a:ext cx="1443938" cy="962624"/>
      </dsp:txXfrm>
    </dsp:sp>
    <dsp:sp modelId="{9702DB49-6699-4D41-8DB7-F518330602A9}">
      <dsp:nvSpPr>
        <dsp:cNvPr id="0" name=""/>
        <dsp:cNvSpPr/>
      </dsp:nvSpPr>
      <dsp:spPr>
        <a:xfrm>
          <a:off x="5777218" y="778827"/>
          <a:ext cx="2406562" cy="96262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W</a:t>
          </a:r>
          <a:r>
            <a:rPr lang="pl" sz="1600" b="1" kern="1200"/>
            <a:t>niosek aplikacyjny</a:t>
          </a:r>
          <a:endParaRPr lang="pl" sz="1600" b="1" kern="1200" dirty="0"/>
        </a:p>
      </dsp:txBody>
      <dsp:txXfrm>
        <a:off x="6258530" y="778827"/>
        <a:ext cx="1443938" cy="962624"/>
      </dsp:txXfrm>
    </dsp:sp>
    <dsp:sp modelId="{45B7EF43-4301-4AA3-909B-19A311E8BF9C}">
      <dsp:nvSpPr>
        <dsp:cNvPr id="0" name=""/>
        <dsp:cNvSpPr/>
      </dsp:nvSpPr>
      <dsp:spPr>
        <a:xfrm>
          <a:off x="7702468" y="778827"/>
          <a:ext cx="2406562" cy="96262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1" kern="1200"/>
            <a:t>Decyzja podmiotu wdrażającego</a:t>
          </a:r>
          <a:endParaRPr lang="pl" sz="1600" b="1" kern="1200" dirty="0"/>
        </a:p>
      </dsp:txBody>
      <dsp:txXfrm>
        <a:off x="8183780" y="778827"/>
        <a:ext cx="1443938" cy="962624"/>
      </dsp:txXfrm>
    </dsp:sp>
    <dsp:sp modelId="{A28465FD-90B3-4300-BB63-4868693B8207}">
      <dsp:nvSpPr>
        <dsp:cNvPr id="0" name=""/>
        <dsp:cNvSpPr/>
      </dsp:nvSpPr>
      <dsp:spPr>
        <a:xfrm>
          <a:off x="9627718" y="778827"/>
          <a:ext cx="2406562" cy="962624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1" kern="1200"/>
            <a:t>Budowa instalacji OZE</a:t>
          </a:r>
          <a:endParaRPr lang="pl" sz="1600" b="1" kern="1200" dirty="0"/>
        </a:p>
      </dsp:txBody>
      <dsp:txXfrm>
        <a:off x="10109030" y="778827"/>
        <a:ext cx="1443938" cy="962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schód słońca nad trawiastymi wzgórza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ywny 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0"/>
                <a:lumOff val="100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  <a:p>
            <a:pPr lvl="5" rtl="0"/>
            <a:r>
              <a:t>Szósty</a:t>
            </a:r>
          </a:p>
          <a:p>
            <a:pPr lvl="6" rtl="0"/>
            <a:r>
              <a:t>Siódmy</a:t>
            </a:r>
          </a:p>
          <a:p>
            <a:pPr lvl="7" rtl="0"/>
            <a:r>
              <a:t>Ósmy</a:t>
            </a:r>
          </a:p>
          <a:p>
            <a:pPr lvl="8" rtl="0"/>
            <a:r>
              <a:t>Dziewiąty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384" y="5431651"/>
            <a:ext cx="9144002" cy="710952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Odnawialne Źródła Energii </a:t>
            </a:r>
            <a:endParaRPr lang="pl" sz="4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192344" y="6142603"/>
            <a:ext cx="273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Gmina Iwkowa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-27384"/>
            <a:ext cx="12192000" cy="4752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7118"/>
          <a:stretch/>
        </p:blipFill>
        <p:spPr>
          <a:xfrm>
            <a:off x="3863752" y="-27384"/>
            <a:ext cx="4464496" cy="475252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/>
          <a:stretch/>
        </p:blipFill>
        <p:spPr>
          <a:xfrm>
            <a:off x="0" y="-27384"/>
            <a:ext cx="3791744" cy="475252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9" r="4830"/>
          <a:stretch/>
        </p:blipFill>
        <p:spPr>
          <a:xfrm>
            <a:off x="8412956" y="-27384"/>
            <a:ext cx="37790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0" y="1988840"/>
            <a:ext cx="11593288" cy="4127627"/>
          </a:xfrm>
        </p:spPr>
        <p:txBody>
          <a:bodyPr rtlCol="0">
            <a:normAutofit fontScale="92500" lnSpcReduction="10000"/>
          </a:bodyPr>
          <a:lstStyle/>
          <a:p>
            <a:pPr marL="45720" indent="0">
              <a:buNone/>
            </a:pPr>
            <a:r>
              <a:rPr lang="pl-PL" sz="3900" dirty="0"/>
              <a:t>Dostępne w projekcie źródła OZE:</a:t>
            </a:r>
          </a:p>
          <a:p>
            <a:pPr marL="365760" lvl="1" indent="0">
              <a:buNone/>
            </a:pPr>
            <a:endParaRPr lang="pl-PL" sz="3200" dirty="0"/>
          </a:p>
          <a:p>
            <a:pPr marL="1435100" lvl="1">
              <a:lnSpc>
                <a:spcPct val="150000"/>
              </a:lnSpc>
            </a:pPr>
            <a:r>
              <a:rPr lang="pl-PL" sz="3200" b="1" dirty="0"/>
              <a:t>Instalacja fotowoltaiczna</a:t>
            </a:r>
          </a:p>
          <a:p>
            <a:pPr marL="1435100" lvl="1">
              <a:lnSpc>
                <a:spcPct val="150000"/>
              </a:lnSpc>
            </a:pPr>
            <a:r>
              <a:rPr lang="pl-PL" sz="3200" b="1" dirty="0"/>
              <a:t>Kolektory słoneczne</a:t>
            </a:r>
          </a:p>
          <a:p>
            <a:pPr marL="1435100" lvl="1">
              <a:lnSpc>
                <a:spcPct val="150000"/>
              </a:lnSpc>
            </a:pPr>
            <a:r>
              <a:rPr lang="pl-PL" sz="3200" b="1" dirty="0"/>
              <a:t>Pompa ciepła gruntowa – c.w.u. + c.o.</a:t>
            </a:r>
          </a:p>
          <a:p>
            <a:pPr marL="1435100" lvl="1">
              <a:lnSpc>
                <a:spcPct val="150000"/>
              </a:lnSpc>
            </a:pPr>
            <a:r>
              <a:rPr lang="pl-PL" sz="3200" b="1" dirty="0"/>
              <a:t>Pompa ciepła powietrzna – c.w.u. / c.o. + c.w.u.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9376" y="365230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Odnawialne</a:t>
            </a:r>
            <a:r>
              <a:rPr lang="pl-PL" sz="4400" b="1" dirty="0"/>
              <a:t> Źródła Energii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7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384" y="5431651"/>
            <a:ext cx="10441160" cy="710952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Instalacja fotowoltaiczna – produkcja prądu</a:t>
            </a:r>
            <a:endParaRPr lang="pl" sz="4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16280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-27384"/>
            <a:ext cx="12192000" cy="4752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" y="-32393"/>
            <a:ext cx="7142065" cy="47575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0" y="-32393"/>
            <a:ext cx="5046670" cy="47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400738"/>
              </p:ext>
            </p:extLst>
          </p:nvPr>
        </p:nvGraphicFramePr>
        <p:xfrm>
          <a:off x="72008" y="1916832"/>
          <a:ext cx="11784632" cy="41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9376" y="365230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dirty="0"/>
              <a:t>Energetyka </a:t>
            </a:r>
            <a:r>
              <a:rPr lang="pl-PL" sz="4000" b="1" dirty="0" err="1"/>
              <a:t>prosumencka</a:t>
            </a:r>
            <a:r>
              <a:rPr lang="pl-PL" sz="4000" b="1" dirty="0"/>
              <a:t> w Polsce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6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611657"/>
            <a:ext cx="8300837" cy="4927897"/>
          </a:xfrm>
        </p:spPr>
      </p:pic>
      <p:sp>
        <p:nvSpPr>
          <p:cNvPr id="8" name="Prostokąt 7"/>
          <p:cNvSpPr/>
          <p:nvPr/>
        </p:nvSpPr>
        <p:spPr>
          <a:xfrm>
            <a:off x="47328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 fotowoltaiczna – </a:t>
            </a:r>
            <a:r>
              <a:rPr lang="pl-PL" sz="4000" dirty="0"/>
              <a:t>schemat pracy</a:t>
            </a:r>
          </a:p>
        </p:txBody>
      </p:sp>
    </p:spTree>
    <p:extLst>
      <p:ext uri="{BB962C8B-B14F-4D97-AF65-F5344CB8AC3E}">
        <p14:creationId xmlns:p14="http://schemas.microsoft.com/office/powerpoint/2010/main" val="29049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627869"/>
            <a:ext cx="7488832" cy="4968552"/>
          </a:xfrm>
        </p:spPr>
      </p:pic>
      <p:sp>
        <p:nvSpPr>
          <p:cNvPr id="8" name="Prostokąt 7"/>
          <p:cNvSpPr/>
          <p:nvPr/>
        </p:nvSpPr>
        <p:spPr>
          <a:xfrm>
            <a:off x="359396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</a:t>
            </a:r>
            <a:r>
              <a:rPr lang="pl-PL" sz="4000" dirty="0"/>
              <a:t> </a:t>
            </a:r>
            <a:r>
              <a:rPr lang="pl-PL" sz="4000" b="1" dirty="0"/>
              <a:t>fotowoltaiczna – </a:t>
            </a:r>
            <a:r>
              <a:rPr lang="pl-PL" sz="4000" dirty="0"/>
              <a:t>panel PV</a:t>
            </a:r>
          </a:p>
        </p:txBody>
      </p:sp>
    </p:spTree>
    <p:extLst>
      <p:ext uri="{BB962C8B-B14F-4D97-AF65-F5344CB8AC3E}">
        <p14:creationId xmlns:p14="http://schemas.microsoft.com/office/powerpoint/2010/main" val="3892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5279232" y="2060848"/>
            <a:ext cx="6505400" cy="4055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</a:pPr>
            <a:r>
              <a:rPr lang="pl-PL" sz="2800" b="1" dirty="0"/>
              <a:t>Inwerter : </a:t>
            </a:r>
          </a:p>
          <a:p>
            <a:pPr lvl="1"/>
            <a:endParaRPr lang="pl-PL" sz="2400" dirty="0"/>
          </a:p>
          <a:p>
            <a:pPr lvl="1"/>
            <a:r>
              <a:rPr lang="pl-PL" sz="2400" dirty="0"/>
              <a:t>„Serce” instalacji fotowoltaicznej;</a:t>
            </a:r>
          </a:p>
          <a:p>
            <a:pPr lvl="1"/>
            <a:r>
              <a:rPr lang="pl-PL" sz="2400" dirty="0"/>
              <a:t>Zamiana prądu stałego na przemienny;</a:t>
            </a:r>
          </a:p>
          <a:p>
            <a:pPr lvl="1"/>
            <a:r>
              <a:rPr lang="pl-PL" sz="2400" dirty="0"/>
              <a:t>Przystosowany do współpracy z siecią elektryczną gospodarstwa domowego;</a:t>
            </a:r>
          </a:p>
          <a:p>
            <a:pPr lvl="1"/>
            <a:r>
              <a:rPr lang="pl-PL" sz="2400" dirty="0"/>
              <a:t>Informuje o produkcji energii elektrycznej z instalacji fotowoltaicznej (wyświetlacz);</a:t>
            </a:r>
          </a:p>
          <a:p>
            <a:pPr lvl="1"/>
            <a:r>
              <a:rPr lang="pl-PL" sz="2400" dirty="0"/>
              <a:t>Monitoruje i nadzoruje pracę całej instalacji fotowoltaicznej;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359396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</a:t>
            </a:r>
            <a:r>
              <a:rPr lang="pl-PL" sz="4000" dirty="0"/>
              <a:t> </a:t>
            </a:r>
            <a:r>
              <a:rPr lang="pl-PL" sz="4000" b="1" dirty="0"/>
              <a:t>fotowoltaiczna </a:t>
            </a:r>
            <a:r>
              <a:rPr lang="pl-PL" sz="4000" dirty="0"/>
              <a:t>– Inwerter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947336"/>
            <a:ext cx="5112568" cy="42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01" y="4149080"/>
            <a:ext cx="8919499" cy="23782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29171"/>
            <a:ext cx="8718550" cy="254790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15380" y="201414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Instalacja fotowoltaiczna – </a:t>
            </a:r>
            <a:r>
              <a:rPr lang="pl-PL" sz="3200" dirty="0"/>
              <a:t>dobór optymalnej mocy </a:t>
            </a:r>
          </a:p>
          <a:p>
            <a:r>
              <a:rPr lang="pl-PL" sz="3200" dirty="0"/>
              <a:t>instalacji na potrzeby gospodarstwa domowego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1182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9376" y="155534"/>
            <a:ext cx="7776864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 fotowoltaiczna – </a:t>
            </a:r>
            <a:r>
              <a:rPr lang="pl-PL" sz="4000" dirty="0"/>
              <a:t>dobór mocy</a:t>
            </a:r>
          </a:p>
          <a:p>
            <a:r>
              <a:rPr lang="pl-PL" sz="4000" dirty="0"/>
              <a:t>Warunki prawne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551384" y="1916832"/>
            <a:ext cx="6505400" cy="405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119336" y="1504584"/>
            <a:ext cx="11449272" cy="4930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sz="2400" dirty="0"/>
          </a:p>
          <a:p>
            <a:pPr lvl="1"/>
            <a:r>
              <a:rPr lang="pl-PL" sz="2400" b="1" dirty="0"/>
              <a:t>Moc Instalacja fotowoltaicznej powinna być dobrana do dostępnej powierzchni montażu oraz zużycia energii w gospodarstwie domowym </a:t>
            </a:r>
          </a:p>
          <a:p>
            <a:pPr lvl="1"/>
            <a:r>
              <a:rPr lang="pl-PL" sz="2400" b="1" dirty="0"/>
              <a:t>Prąd z instalacji fotowoltaicznej może być wykorzystywany tylko na własne potrzeby</a:t>
            </a:r>
          </a:p>
          <a:p>
            <a:pPr lvl="1"/>
            <a:r>
              <a:rPr lang="pl-PL" sz="2400" b="1" dirty="0"/>
              <a:t>„Nieskonsumowany prąd” - (nadwyżka) wysyłana jest do sieci energetycznej</a:t>
            </a:r>
          </a:p>
          <a:p>
            <a:pPr lvl="1"/>
            <a:r>
              <a:rPr lang="pl-PL" sz="2400" dirty="0"/>
              <a:t>Zastosowane jest bilansowanie międzyfazowe dla instalacji 3 fazowych</a:t>
            </a:r>
          </a:p>
          <a:p>
            <a:pPr lvl="1"/>
            <a:r>
              <a:rPr lang="pl-PL" sz="2400" b="1" dirty="0"/>
              <a:t>Wymiana licznika energii oraz włączenie do sieci – kosz zakładu energetycznego</a:t>
            </a:r>
          </a:p>
          <a:p>
            <a:pPr lvl="1"/>
            <a:r>
              <a:rPr lang="pl-PL" sz="2400" dirty="0"/>
              <a:t>Opust: rozliczenie bilansowe (w zależności od wielkości instalacji wprowadzone są dwa modele)</a:t>
            </a:r>
          </a:p>
          <a:p>
            <a:pPr marL="708660" lvl="1" indent="-342900">
              <a:buAutoNum type="alphaLcParenR"/>
            </a:pPr>
            <a:r>
              <a:rPr lang="pl-PL" sz="2400" dirty="0"/>
              <a:t>Dla instalacji o mocy </a:t>
            </a:r>
            <a:r>
              <a:rPr lang="pl-PL" sz="2400" b="1" dirty="0"/>
              <a:t>do 10 kW </a:t>
            </a:r>
            <a:r>
              <a:rPr lang="pl-PL" sz="2400" dirty="0"/>
              <a:t>- sprzedawca energii dokonuje rozliczenia ilości energii elektrycznej wprowadzonej przez prosumenta do sieci elektroenergetycznej wobec ilości energii elektrycznej pobranej z tej sieci w stosunku ilościowym </a:t>
            </a:r>
            <a:r>
              <a:rPr lang="pl-PL" sz="2400" b="1" dirty="0"/>
              <a:t>1 do 0,8</a:t>
            </a:r>
          </a:p>
          <a:p>
            <a:pPr marL="708660" lvl="1" indent="-342900">
              <a:buFont typeface="Wingdings" pitchFamily="2" charset="2"/>
              <a:buAutoNum type="alphaLcParenR"/>
            </a:pPr>
            <a:r>
              <a:rPr lang="pl-PL" sz="2400" dirty="0"/>
              <a:t>Dla instalacji o mocy </a:t>
            </a:r>
            <a:r>
              <a:rPr lang="pl-PL" sz="2400" b="1" dirty="0"/>
              <a:t>powyżej 10 kW do 40 kW</a:t>
            </a:r>
            <a:r>
              <a:rPr lang="pl-PL" sz="2400" dirty="0"/>
              <a:t> - sprzedawca energii dokonuje rozliczenia ilości energii elektrycznej wprowadzonej przez prosumenta do sieci elektroenergetycznej wobec ilości energii elektrycznej pobranej z tej sieci w stosunku ilościowym </a:t>
            </a:r>
            <a:r>
              <a:rPr lang="pl-PL" sz="2400" b="1" dirty="0"/>
              <a:t>1 do 0,7</a:t>
            </a:r>
          </a:p>
          <a:p>
            <a:pPr lvl="1"/>
            <a:r>
              <a:rPr lang="pl-PL" sz="2400" b="1" dirty="0"/>
              <a:t>Konieczność posiadania umowy kompleksowej na dostawę energii elektrycznej</a:t>
            </a:r>
            <a:endParaRPr lang="pl-PL" sz="2400" dirty="0"/>
          </a:p>
          <a:p>
            <a:pPr marL="708660" lvl="1" indent="-342900">
              <a:buAutoNum type="alphaLcParenR"/>
            </a:pPr>
            <a:endParaRPr lang="pl-PL" dirty="0"/>
          </a:p>
          <a:p>
            <a:pPr marL="708660" lvl="1" indent="-342900">
              <a:buAutoNum type="alphaLcParenR"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7172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51384" y="188240"/>
            <a:ext cx="7776864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 fotowoltaiczna – </a:t>
            </a:r>
            <a:r>
              <a:rPr lang="pl-PL" sz="4000" dirty="0"/>
              <a:t>dobór mocy</a:t>
            </a:r>
          </a:p>
          <a:p>
            <a:r>
              <a:rPr lang="pl-PL" sz="4000" dirty="0"/>
              <a:t>Warunki techniczne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551384" y="1916832"/>
            <a:ext cx="6505400" cy="4055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119336" y="1504584"/>
            <a:ext cx="9793088" cy="493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sz="2800" dirty="0"/>
          </a:p>
          <a:p>
            <a:pPr lvl="1"/>
            <a:r>
              <a:rPr lang="pl-PL" sz="2800" dirty="0"/>
              <a:t>1 kW = około 7 m2 (montaż na dachu skośnym)</a:t>
            </a:r>
          </a:p>
          <a:p>
            <a:pPr lvl="1"/>
            <a:r>
              <a:rPr lang="pl-PL" sz="2800" dirty="0"/>
              <a:t>10 kW = około 2,8 ar (montaż na gruncie) </a:t>
            </a:r>
          </a:p>
          <a:p>
            <a:pPr lvl="1"/>
            <a:r>
              <a:rPr lang="pl-PL" sz="2800" dirty="0"/>
              <a:t>Moc instalacji fotowoltaicznej nie może być wyższa niż moc przyłączeniowa do budynku gospodarstwa domowego</a:t>
            </a:r>
          </a:p>
          <a:p>
            <a:pPr lvl="1"/>
            <a:r>
              <a:rPr lang="pl-PL" sz="2800" dirty="0"/>
              <a:t>Ekspozycja południowa (odstępstwa przy założeniu zmniejszonej produkcji energii elektrycznej)</a:t>
            </a:r>
          </a:p>
          <a:p>
            <a:pPr lvl="1"/>
            <a:r>
              <a:rPr lang="pl-PL" sz="2800" dirty="0"/>
              <a:t>Brak zacienienia instalacji fotowoltaicznej (ograniczona praca)</a:t>
            </a:r>
          </a:p>
          <a:p>
            <a:pPr lvl="1"/>
            <a:r>
              <a:rPr lang="pl-PL" sz="2800" dirty="0"/>
              <a:t>Konstrukcja dachu (ciężar instalacji – około 25 kg na m2)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marL="708660" lvl="1" indent="-342900">
              <a:buAutoNum type="alphaLcParenR"/>
            </a:pPr>
            <a:endParaRPr lang="pl-PL" dirty="0"/>
          </a:p>
          <a:p>
            <a:pPr marL="708660" lvl="1" indent="-342900">
              <a:buAutoNum type="alphaLcParenR"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896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83432" y="434801"/>
            <a:ext cx="7776864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 fotowoltaiczna - </a:t>
            </a:r>
            <a:r>
              <a:rPr lang="pl-PL" sz="4000" dirty="0"/>
              <a:t>montaż</a:t>
            </a:r>
            <a:r>
              <a:rPr lang="pl-PL" sz="4000" b="1" dirty="0"/>
              <a:t>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191344" y="1484784"/>
            <a:ext cx="11665296" cy="502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r>
              <a:rPr lang="pl-PL" sz="2200" dirty="0"/>
              <a:t>Miejsce montażu: </a:t>
            </a:r>
            <a:r>
              <a:rPr lang="pl-PL" sz="2200" b="1" dirty="0"/>
              <a:t>dach budynku mieszkalnego / dach budynku gospodarczego / grunt</a:t>
            </a:r>
          </a:p>
          <a:p>
            <a:pPr lvl="1"/>
            <a:r>
              <a:rPr lang="pl-PL" sz="2200" dirty="0"/>
              <a:t>Możliwość łączenia kilku lokalizacji montażu: </a:t>
            </a:r>
            <a:r>
              <a:rPr lang="pl-PL" sz="2200" b="1" dirty="0"/>
              <a:t>np. dwie połacie dachu </a:t>
            </a:r>
          </a:p>
          <a:p>
            <a:pPr lvl="1"/>
            <a:r>
              <a:rPr lang="pl-PL" sz="2200" dirty="0"/>
              <a:t>Możliwość montaż na każdej powierzchni dachu z wyłączeniem </a:t>
            </a:r>
            <a:r>
              <a:rPr lang="pl-PL" sz="2200" b="1" dirty="0"/>
              <a:t>eternitu,  strzechy i dachu szklanego</a:t>
            </a:r>
          </a:p>
          <a:p>
            <a:pPr lvl="1"/>
            <a:r>
              <a:rPr lang="pl-PL" sz="2200" dirty="0"/>
              <a:t>Inwerter może być zamontowany prawie w dowolnym miejscu z zastrzeżeniem iż powinien znajdować się jak najbliżej instalacji fotowoltaicznej</a:t>
            </a:r>
          </a:p>
          <a:p>
            <a:pPr lvl="1"/>
            <a:r>
              <a:rPr lang="pl-PL" sz="2200" dirty="0"/>
              <a:t>Nie ma konieczności modernizacji domowej instalacji elektrycznej</a:t>
            </a:r>
          </a:p>
          <a:p>
            <a:pPr lvl="1"/>
            <a:r>
              <a:rPr lang="pl-PL" sz="2200" dirty="0"/>
              <a:t>Wymiana przez zakład energetyczny (OSD) licznika dwukierunkowego - </a:t>
            </a:r>
            <a:r>
              <a:rPr lang="pl-PL" sz="2200" b="1" dirty="0"/>
              <a:t>bezpłatnie</a:t>
            </a:r>
          </a:p>
          <a:p>
            <a:pPr lvl="1"/>
            <a:r>
              <a:rPr lang="pl-PL" sz="2200" dirty="0"/>
              <a:t>Montaż na dachu budynku mieszkalnego – </a:t>
            </a:r>
            <a:r>
              <a:rPr lang="pl-PL" sz="2200" b="1" dirty="0"/>
              <a:t>VAT 8%</a:t>
            </a:r>
          </a:p>
          <a:p>
            <a:pPr lvl="1"/>
            <a:r>
              <a:rPr lang="pl-PL" sz="2200" dirty="0"/>
              <a:t>Montaż na dachu budynku gospodarczego lub gruncie – </a:t>
            </a:r>
            <a:r>
              <a:rPr lang="pl-PL" sz="2200" b="1" dirty="0"/>
              <a:t>VAT 23%</a:t>
            </a:r>
          </a:p>
          <a:p>
            <a:pPr lvl="1"/>
            <a:r>
              <a:rPr lang="pl-PL" sz="2200" dirty="0"/>
              <a:t>Montaż dla domu o pow. użytkowej pow. 300m2 – </a:t>
            </a:r>
            <a:r>
              <a:rPr lang="pl-PL" sz="2200" b="1" dirty="0"/>
              <a:t>VAT 23%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7651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767408" y="365230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5400" dirty="0"/>
              <a:t>Kim jesteśmy,  </a:t>
            </a:r>
            <a:r>
              <a:rPr lang="pl-PL" sz="5400" b="1" dirty="0"/>
              <a:t>co robimy ?</a:t>
            </a:r>
          </a:p>
          <a:p>
            <a:endParaRPr lang="pl-PL" sz="5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911424" y="1798302"/>
            <a:ext cx="957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chemeClr val="tx2"/>
                </a:solidFill>
                <a:latin typeface="+mj-lt"/>
              </a:rPr>
              <a:t>W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 DOEKO GROUP Sp. z o. o.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 zajmujemy się projektami związanymi ze zwiększeniem wykorzystywania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O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dnawialnych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Ź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ródeł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nergii w sektorze publicznym, jak i prywatnym. Wspieramy Projekty mające na celu inwestycje w produkcję i dystrybucję energii uzyskanej ze źródeł odnawialnych. Naszym celem jest szeroko rozumiany rozwój Gospodarki Niskoemisyjnej.</a:t>
            </a:r>
          </a:p>
          <a:p>
            <a:pPr algn="just"/>
            <a:r>
              <a:rPr lang="pl-PL" sz="2400" dirty="0">
                <a:solidFill>
                  <a:schemeClr val="tx2"/>
                </a:solidFill>
                <a:latin typeface="+mj-lt"/>
              </a:rPr>
              <a:t>Firma DOEKO GROUP Sp. z o.o. składa się z doświadczonych profesjonalistów specjalizujących się w doradztwie dotacyjnym </a:t>
            </a:r>
          </a:p>
          <a:p>
            <a:pPr algn="just"/>
            <a:r>
              <a:rPr lang="pl-PL" sz="2400" dirty="0">
                <a:solidFill>
                  <a:schemeClr val="tx2"/>
                </a:solidFill>
                <a:latin typeface="+mj-lt"/>
              </a:rPr>
              <a:t>i technicznym z zakresu inwestycji w projekty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O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dnawialnych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Ź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ródeł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nergii</a:t>
            </a:r>
          </a:p>
          <a:p>
            <a:pPr algn="just"/>
            <a:endParaRPr lang="pl-PL" sz="2400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pl-PL" sz="2400" dirty="0">
                <a:solidFill>
                  <a:schemeClr val="tx2"/>
                </a:solidFill>
                <a:latin typeface="+mj-lt"/>
              </a:rPr>
              <a:t>Obszarem działalności spółki jest kompleksowa obsługa Jednostek Samorządu Terytorialnego (JST).</a:t>
            </a:r>
            <a:endParaRPr lang="pl-PL" sz="2400" b="0" i="0" dirty="0"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63352" y="404664"/>
            <a:ext cx="7776864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Instalacja fotowoltaiczna – </a:t>
            </a:r>
            <a:r>
              <a:rPr lang="pl-PL" sz="4000" dirty="0"/>
              <a:t>wkład własny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91447"/>
              </p:ext>
            </p:extLst>
          </p:nvPr>
        </p:nvGraphicFramePr>
        <p:xfrm>
          <a:off x="479377" y="1647102"/>
          <a:ext cx="11305255" cy="47342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759">
                  <a:extLst>
                    <a:ext uri="{9D8B030D-6E8A-4147-A177-3AD203B41FA5}">
                      <a16:colId xmlns:a16="http://schemas.microsoft.com/office/drawing/2014/main" val="1854740484"/>
                    </a:ext>
                  </a:extLst>
                </a:gridCol>
                <a:gridCol w="2706892">
                  <a:extLst>
                    <a:ext uri="{9D8B030D-6E8A-4147-A177-3AD203B41FA5}">
                      <a16:colId xmlns:a16="http://schemas.microsoft.com/office/drawing/2014/main" val="4269054250"/>
                    </a:ext>
                  </a:extLst>
                </a:gridCol>
                <a:gridCol w="2671508">
                  <a:extLst>
                    <a:ext uri="{9D8B030D-6E8A-4147-A177-3AD203B41FA5}">
                      <a16:colId xmlns:a16="http://schemas.microsoft.com/office/drawing/2014/main" val="3969673585"/>
                    </a:ext>
                  </a:extLst>
                </a:gridCol>
                <a:gridCol w="1999207">
                  <a:extLst>
                    <a:ext uri="{9D8B030D-6E8A-4147-A177-3AD203B41FA5}">
                      <a16:colId xmlns:a16="http://schemas.microsoft.com/office/drawing/2014/main" val="525336111"/>
                    </a:ext>
                  </a:extLst>
                </a:gridCol>
                <a:gridCol w="2936889">
                  <a:extLst>
                    <a:ext uri="{9D8B030D-6E8A-4147-A177-3AD203B41FA5}">
                      <a16:colId xmlns:a16="http://schemas.microsoft.com/office/drawing/2014/main" val="2829044202"/>
                    </a:ext>
                  </a:extLst>
                </a:gridCol>
              </a:tblGrid>
              <a:tr h="10771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moc instalacji [kW]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szacowana cena zestawu - montaż na dachu budynku mieszkalnego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szacowana cena zestawu -montaż na dachu budynku gospodarczego lub gruncie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szacowany wkład własny - montaż na dachu budynku mieszkalnego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szacowany wkład własny - montaż na dachu budynku gospodarczego lub gruncie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0613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10 800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12 300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4 800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6 300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1373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16 200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18 450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7 200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9 450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25585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21 600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24 600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9 600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12 600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52170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27 000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30 750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12 000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15 750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45377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32 400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36 900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14 400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18 900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0413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37 800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43 050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16 800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22 050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49439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43 200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49 200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19 200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25 200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09304"/>
                  </a:ext>
                </a:extLst>
              </a:tr>
              <a:tr h="4029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48 600 zł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55 350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21 600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28 350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00945"/>
                  </a:ext>
                </a:extLst>
              </a:tr>
              <a:tr h="4337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54 000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61 500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24 000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31 500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2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4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384" y="5431651"/>
            <a:ext cx="10441160" cy="710952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Kolektory słoneczne – ciepła woda użytkowa</a:t>
            </a:r>
            <a:endParaRPr lang="pl" sz="4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16280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-27384"/>
            <a:ext cx="12192000" cy="4752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394"/>
            <a:ext cx="7032105" cy="47575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64" y="-27384"/>
            <a:ext cx="50482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718519"/>
            <a:ext cx="8401050" cy="47244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91344" y="417438"/>
            <a:ext cx="9001000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 </a:t>
            </a:r>
            <a:r>
              <a:rPr lang="pl-PL" sz="4000" dirty="0"/>
              <a:t>– zasada  działania</a:t>
            </a:r>
          </a:p>
        </p:txBody>
      </p:sp>
    </p:spTree>
    <p:extLst>
      <p:ext uri="{BB962C8B-B14F-4D97-AF65-F5344CB8AC3E}">
        <p14:creationId xmlns:p14="http://schemas.microsoft.com/office/powerpoint/2010/main" val="39154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479376" y="1412776"/>
            <a:ext cx="10441160" cy="5174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sz="2000" dirty="0"/>
          </a:p>
          <a:p>
            <a:pPr lvl="1"/>
            <a:r>
              <a:rPr lang="pl-PL" sz="2400" dirty="0"/>
              <a:t>Kolektory słoneczne są przeznaczone do wytwarzania ciepła dla potrzeb podgrzewania ciepłej wody użytkowej (CWU)</a:t>
            </a:r>
          </a:p>
          <a:p>
            <a:pPr lvl="1"/>
            <a:r>
              <a:rPr lang="pl-PL" sz="2400" dirty="0"/>
              <a:t>Zadaniem kolektora słonecznego jest pobieranie energii z promieniowania bezpośredniego, rozproszonego i odbitego, a następnie przekazywanie jej do instalacji grzewczej.</a:t>
            </a:r>
          </a:p>
          <a:p>
            <a:pPr lvl="1"/>
            <a:r>
              <a:rPr lang="pl-PL" sz="2400" dirty="0"/>
              <a:t>Słońce ogrzewa umieszczony w kolektorze absorber, który pochłania promieniowanie słoneczne i zamienia je w ciepło. Skuteczność pochłaniania zależy od rodzaju absorbera. Zwykły, czarny absorber dużą część promieniowania odbija. Skuteczniejszy jest tzw. absorber selektywny – pochłania on 95% padającego na niego promieniowania.</a:t>
            </a:r>
          </a:p>
          <a:p>
            <a:pPr lvl="1"/>
            <a:r>
              <a:rPr lang="pl-PL" sz="2400" dirty="0"/>
              <a:t>Od absorbera ogrzewa się czynnik grzewczy (może to być woda lub płyn niezamarzający), który przepływa przez kolektor.</a:t>
            </a:r>
          </a:p>
          <a:p>
            <a:pPr lvl="1"/>
            <a:r>
              <a:rPr lang="pl-PL" sz="2400" dirty="0"/>
              <a:t>Ogrzany płyn przepływa do zasobnika.</a:t>
            </a:r>
          </a:p>
          <a:p>
            <a:pPr lvl="1"/>
            <a:r>
              <a:rPr lang="pl-PL" sz="2400" dirty="0"/>
              <a:t>Tam oddaje ciepło ogrzewanej wodzie użytkowej, znajdującej się w zasobniku i schłodzony wpływa z powrotem do kolektora.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Prostokąt 12"/>
          <p:cNvSpPr/>
          <p:nvPr/>
        </p:nvSpPr>
        <p:spPr>
          <a:xfrm>
            <a:off x="191344" y="417438"/>
            <a:ext cx="9001000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 </a:t>
            </a:r>
            <a:r>
              <a:rPr lang="pl-PL" sz="4000" dirty="0"/>
              <a:t>– zasada  działania</a:t>
            </a:r>
          </a:p>
        </p:txBody>
      </p:sp>
    </p:spTree>
    <p:extLst>
      <p:ext uri="{BB962C8B-B14F-4D97-AF65-F5344CB8AC3E}">
        <p14:creationId xmlns:p14="http://schemas.microsoft.com/office/powerpoint/2010/main" val="38759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00" y="1646045"/>
            <a:ext cx="8064895" cy="469512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91344" y="417438"/>
            <a:ext cx="9001000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 </a:t>
            </a:r>
            <a:r>
              <a:rPr lang="pl-PL" sz="4000" dirty="0"/>
              <a:t>– zasada  działania</a:t>
            </a:r>
          </a:p>
        </p:txBody>
      </p:sp>
    </p:spTree>
    <p:extLst>
      <p:ext uri="{BB962C8B-B14F-4D97-AF65-F5344CB8AC3E}">
        <p14:creationId xmlns:p14="http://schemas.microsoft.com/office/powerpoint/2010/main" val="20359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52" y="1784730"/>
            <a:ext cx="6946192" cy="4383214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91344" y="417438"/>
            <a:ext cx="9001000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budowa kolektora</a:t>
            </a:r>
          </a:p>
        </p:txBody>
      </p:sp>
    </p:spTree>
    <p:extLst>
      <p:ext uri="{BB962C8B-B14F-4D97-AF65-F5344CB8AC3E}">
        <p14:creationId xmlns:p14="http://schemas.microsoft.com/office/powerpoint/2010/main" val="35780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 produkcja ciepła</a:t>
            </a:r>
          </a:p>
          <a:p>
            <a:endParaRPr lang="pl-PL" sz="1900" b="1" dirty="0"/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8" y="1707421"/>
            <a:ext cx="7221179" cy="4629194"/>
          </a:xfrm>
          <a:prstGeom prst="rect">
            <a:avLst/>
          </a:prstGeom>
        </p:spPr>
      </p:pic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8040216" y="1765964"/>
            <a:ext cx="3763744" cy="483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pl-PL" sz="2400" dirty="0">
                <a:solidFill>
                  <a:prstClr val="black"/>
                </a:solidFill>
              </a:rPr>
              <a:t>Przy zoptymalizowanych instalacjach można liczyć że zapewni ona średniorocznie do 65% potrzebnej energii, jedynie w miesiącach letnich można spodziewać się 100% energii ze słońca. W miesiącach zimowych w zależności od typu i liczby kolektorów od 5-20%.</a:t>
            </a:r>
            <a:endParaRPr lang="pl-PL" sz="2400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0220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montaż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64368"/>
            <a:ext cx="7379628" cy="34688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139" y="2060848"/>
            <a:ext cx="4147517" cy="39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sposób doboru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7635"/>
              </p:ext>
            </p:extLst>
          </p:nvPr>
        </p:nvGraphicFramePr>
        <p:xfrm>
          <a:off x="1016496" y="1758373"/>
          <a:ext cx="10289232" cy="459929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67136">
                  <a:extLst>
                    <a:ext uri="{9D8B030D-6E8A-4147-A177-3AD203B41FA5}">
                      <a16:colId xmlns:a16="http://schemas.microsoft.com/office/drawing/2014/main" val="1696809309"/>
                    </a:ext>
                  </a:extLst>
                </a:gridCol>
                <a:gridCol w="8522096">
                  <a:extLst>
                    <a:ext uri="{9D8B030D-6E8A-4147-A177-3AD203B41FA5}">
                      <a16:colId xmlns:a16="http://schemas.microsoft.com/office/drawing/2014/main" val="1642773985"/>
                    </a:ext>
                  </a:extLst>
                </a:gridCol>
              </a:tblGrid>
              <a:tr h="11294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liczba osób </a:t>
                      </a:r>
                    </a:p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w gospodarstwie domowym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zestaw solarny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36492"/>
                  </a:ext>
                </a:extLst>
              </a:tr>
              <a:tr h="578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do 3 osób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2 kolektory płaskie o łącznej powierzchni min. 4,6 m2 oraz zasobnik min. 230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71274"/>
                  </a:ext>
                </a:extLst>
              </a:tr>
              <a:tr h="5783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2 kolektory próżniowe  o łącznej powierzchni min. 3 m2 oraz zasobnik min. 210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671"/>
                  </a:ext>
                </a:extLst>
              </a:tr>
              <a:tr h="578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do 4 do 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3 kolektory płaskie o łącznej powierzchni min. 6,9 m2 oraz zasobnik min. 345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38502"/>
                  </a:ext>
                </a:extLst>
              </a:tr>
              <a:tr h="5783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3 kolektory próżniowe  o łącznej powierzchni min. 4,5 m2 oraz zasobnik min. 315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67795"/>
                  </a:ext>
                </a:extLst>
              </a:tr>
              <a:tr h="578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8 i więcej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4 kolektory płaskie o łącznej powierzchni min. 9,6 m2 oraz zasobnik min. 480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26155"/>
                  </a:ext>
                </a:extLst>
              </a:tr>
              <a:tr h="5783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4 kolektory próżniowe  o łącznej powierzchni min. 6 m2 oraz zasobnik min. 420 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2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wkład własny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82872"/>
              </p:ext>
            </p:extLst>
          </p:nvPr>
        </p:nvGraphicFramePr>
        <p:xfrm>
          <a:off x="405709" y="1782604"/>
          <a:ext cx="11522939" cy="441963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41819">
                  <a:extLst>
                    <a:ext uri="{9D8B030D-6E8A-4147-A177-3AD203B41FA5}">
                      <a16:colId xmlns:a16="http://schemas.microsoft.com/office/drawing/2014/main" val="949314902"/>
                    </a:ext>
                  </a:extLst>
                </a:gridCol>
                <a:gridCol w="4816990">
                  <a:extLst>
                    <a:ext uri="{9D8B030D-6E8A-4147-A177-3AD203B41FA5}">
                      <a16:colId xmlns:a16="http://schemas.microsoft.com/office/drawing/2014/main" val="2332901550"/>
                    </a:ext>
                  </a:extLst>
                </a:gridCol>
                <a:gridCol w="1117097">
                  <a:extLst>
                    <a:ext uri="{9D8B030D-6E8A-4147-A177-3AD203B41FA5}">
                      <a16:colId xmlns:a16="http://schemas.microsoft.com/office/drawing/2014/main" val="4183679788"/>
                    </a:ext>
                  </a:extLst>
                </a:gridCol>
                <a:gridCol w="1117097">
                  <a:extLst>
                    <a:ext uri="{9D8B030D-6E8A-4147-A177-3AD203B41FA5}">
                      <a16:colId xmlns:a16="http://schemas.microsoft.com/office/drawing/2014/main" val="643500030"/>
                    </a:ext>
                  </a:extLst>
                </a:gridCol>
                <a:gridCol w="1530271">
                  <a:extLst>
                    <a:ext uri="{9D8B030D-6E8A-4147-A177-3AD203B41FA5}">
                      <a16:colId xmlns:a16="http://schemas.microsoft.com/office/drawing/2014/main" val="32777941"/>
                    </a:ext>
                  </a:extLst>
                </a:gridCol>
                <a:gridCol w="1499665">
                  <a:extLst>
                    <a:ext uri="{9D8B030D-6E8A-4147-A177-3AD203B41FA5}">
                      <a16:colId xmlns:a16="http://schemas.microsoft.com/office/drawing/2014/main" val="74836907"/>
                    </a:ext>
                  </a:extLst>
                </a:gridCol>
              </a:tblGrid>
              <a:tr h="1330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liczba osób w  gospodarstwie domowym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zestaw solarny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szacowana cena zestawu - montaż na dachu budynku mieszkalnego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szacowana cena zestawu -montaż na dachu budynku gospodarczego lub gruncie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szacowany wkład własny - montaż na dachu budynku mieszkalnego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szacowany wkład własny - montaż na dachu budynku gospodarczego lub gruncie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770007"/>
                  </a:ext>
                </a:extLst>
              </a:tr>
              <a:tr h="514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do 3 osób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2 kolektory płaskie o łącznej powierzchni min. 4,6 m2 oraz zasobnik min. 230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  7 992,00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>
                          <a:effectLst/>
                        </a:rPr>
                        <a:t>        9 102,00 zł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3 552,00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4 662,00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53672"/>
                  </a:ext>
                </a:extLst>
              </a:tr>
              <a:tr h="514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2 kolektory próżniowe  o łącznej powierzchni min. 3 m2 oraz zasobnik min. 210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11 772,00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13 407,00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5 232,00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6 867,00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7037"/>
                  </a:ext>
                </a:extLst>
              </a:tr>
              <a:tr h="514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od 4 do 7 osób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3 kolektory płaskie o łącznej powierzchni min. 6,9 m2 oraz zasobnik min. 345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  9 612,00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10 947,00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4 272,00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5 607,00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72218"/>
                  </a:ext>
                </a:extLst>
              </a:tr>
              <a:tr h="514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3 kolektory próżniowe  o łącznej powierzchni min. 4,5 m2 oraz zasobnik min. 315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15 552,00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17 712,00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6 912,00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9 072,00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47062"/>
                  </a:ext>
                </a:extLst>
              </a:tr>
              <a:tr h="514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8 i więcej osób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4 kolektory płaskie o łącznej powierzchni min. 9,6 m2 oraz zasobnik min. 480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>
                          <a:effectLst/>
                        </a:rPr>
                        <a:t>      11 772,00 zł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>
                          <a:effectLst/>
                        </a:rPr>
                        <a:t>      13 407,00 zł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5 232,00 zł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6 867,00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92903"/>
                  </a:ext>
                </a:extLst>
              </a:tr>
              <a:tr h="514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4 kolektory próżniowe  o łącznej powierzchni min. 6 m2 oraz zasobnik min. 420 l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18 792,00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      21 402,00 zł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8 352,00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10 962,00 zł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7" marR="7577" marT="757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6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5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983432" y="1797984"/>
            <a:ext cx="9509760" cy="4511336"/>
          </a:xfrm>
        </p:spPr>
        <p:txBody>
          <a:bodyPr rtlCol="0">
            <a:normAutofit/>
          </a:bodyPr>
          <a:lstStyle/>
          <a:p>
            <a:pPr rtl="0"/>
            <a:r>
              <a:rPr lang="pl-PL" sz="2800" b="1" dirty="0"/>
              <a:t>Kampania</a:t>
            </a:r>
            <a:r>
              <a:rPr lang="pl-PL" sz="2800" dirty="0"/>
              <a:t> edukacyjna wśród mieszkańców Gminy</a:t>
            </a:r>
            <a:endParaRPr lang="pl" sz="2800" dirty="0"/>
          </a:p>
          <a:p>
            <a:pPr rtl="0"/>
            <a:r>
              <a:rPr lang="pl-PL" sz="2800" b="1" dirty="0"/>
              <a:t>Terenowe</a:t>
            </a:r>
            <a:r>
              <a:rPr lang="pl-PL" sz="2800" dirty="0"/>
              <a:t> Inspekcje Techniczne</a:t>
            </a:r>
          </a:p>
          <a:p>
            <a:pPr rtl="0"/>
            <a:r>
              <a:rPr lang="pl-PL" sz="2800" b="1" dirty="0"/>
              <a:t>Raporty</a:t>
            </a:r>
            <a:r>
              <a:rPr lang="pl-PL" sz="2800" dirty="0"/>
              <a:t> dla mieszkańców</a:t>
            </a:r>
          </a:p>
          <a:p>
            <a:pPr rtl="0"/>
            <a:r>
              <a:rPr lang="pl-PL" sz="2800" b="1" dirty="0"/>
              <a:t>Zbiorcza</a:t>
            </a:r>
            <a:r>
              <a:rPr lang="pl-PL" sz="2800" dirty="0"/>
              <a:t> dokumentacja techniczna</a:t>
            </a:r>
          </a:p>
          <a:p>
            <a:pPr rtl="0"/>
            <a:r>
              <a:rPr lang="pl-PL" sz="2800" b="1" dirty="0"/>
              <a:t>Studium</a:t>
            </a:r>
            <a:r>
              <a:rPr lang="pl-PL" sz="2800" dirty="0"/>
              <a:t> wykonalności </a:t>
            </a:r>
          </a:p>
          <a:p>
            <a:pPr rtl="0"/>
            <a:r>
              <a:rPr lang="pl-PL" sz="2800" b="1" dirty="0"/>
              <a:t>Wniosek</a:t>
            </a:r>
            <a:r>
              <a:rPr lang="pl-PL" sz="2800" dirty="0"/>
              <a:t> aplikacyjny</a:t>
            </a:r>
          </a:p>
          <a:p>
            <a:pPr rtl="0"/>
            <a:r>
              <a:rPr lang="pl-PL" sz="2800" b="1" dirty="0"/>
              <a:t>Rozliczenie</a:t>
            </a:r>
            <a:r>
              <a:rPr lang="pl-PL" sz="2800" dirty="0"/>
              <a:t> projektu</a:t>
            </a:r>
            <a:endParaRPr lang="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91444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800" dirty="0"/>
              <a:t>Zakres </a:t>
            </a:r>
            <a:r>
              <a:rPr lang="pl-PL" sz="4800" b="1" dirty="0"/>
              <a:t>współpracy z JST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Kolektory słoneczne</a:t>
            </a:r>
            <a:r>
              <a:rPr lang="pl-PL" sz="4000" dirty="0"/>
              <a:t> – eksploatacja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28856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sz="2800" dirty="0"/>
          </a:p>
          <a:p>
            <a:pPr lvl="1">
              <a:lnSpc>
                <a:spcPct val="150000"/>
              </a:lnSpc>
            </a:pPr>
            <a:r>
              <a:rPr lang="pl-PL" sz="2800" dirty="0"/>
              <a:t>Przegląd coroczny : 100-200 zł (po okresie trwałości Projektu)</a:t>
            </a:r>
          </a:p>
          <a:p>
            <a:pPr lvl="1">
              <a:lnSpc>
                <a:spcPct val="150000"/>
              </a:lnSpc>
            </a:pPr>
            <a:r>
              <a:rPr lang="pl-PL" sz="2800" dirty="0"/>
              <a:t>Wymiana glikolu (w zależności od eksploatacji, co 5-10 lat): 400-500 zł, w sytuacji właściwego doboru mocy kolektorów wymiana glikolu konieczna jest znacznie rzadziej</a:t>
            </a:r>
          </a:p>
          <a:p>
            <a:pPr lvl="1">
              <a:lnSpc>
                <a:spcPct val="150000"/>
              </a:lnSpc>
            </a:pPr>
            <a:r>
              <a:rPr lang="pl-PL" sz="2800" dirty="0"/>
              <a:t>Pobór prądu do pompy obiegowej : około 7 zł miesięcznie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8037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384" y="5431651"/>
            <a:ext cx="10441160" cy="710952"/>
          </a:xfrm>
        </p:spPr>
        <p:txBody>
          <a:bodyPr rtlCol="0">
            <a:normAutofit/>
          </a:bodyPr>
          <a:lstStyle/>
          <a:p>
            <a:pPr rtl="0"/>
            <a:r>
              <a:rPr lang="pl-PL" sz="4400" dirty="0"/>
              <a:t>Pompy ciepła</a:t>
            </a:r>
            <a:endParaRPr lang="pl" sz="4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16280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-27384"/>
            <a:ext cx="12192000" cy="4756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t="31264" r="32442" b="14985"/>
          <a:stretch/>
        </p:blipFill>
        <p:spPr>
          <a:xfrm>
            <a:off x="-14407" y="-10274"/>
            <a:ext cx="5750367" cy="47251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-15547"/>
            <a:ext cx="6310673" cy="47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5360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Pompy ciepła</a:t>
            </a:r>
            <a:r>
              <a:rPr lang="pl-PL" sz="4000" dirty="0"/>
              <a:t> – rodzaje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28856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sz="4800" dirty="0"/>
          </a:p>
          <a:p>
            <a:pPr lvl="1"/>
            <a:r>
              <a:rPr lang="pl-PL" sz="3600" dirty="0"/>
              <a:t>Pompa ciepła gruntowa (sondy głębinowe) – na potrzeby C.O. i C.W.U.</a:t>
            </a:r>
          </a:p>
          <a:p>
            <a:pPr marL="365760" lvl="1" indent="0">
              <a:buNone/>
            </a:pPr>
            <a:endParaRPr lang="pl-PL" sz="3600" dirty="0"/>
          </a:p>
          <a:p>
            <a:pPr lvl="1"/>
            <a:r>
              <a:rPr lang="pl-PL" sz="3600" dirty="0"/>
              <a:t>Pompa ciepła  powietrzna – na potrzeby C.O i C.W.U.</a:t>
            </a:r>
          </a:p>
          <a:p>
            <a:pPr marL="365760" lvl="1" indent="0">
              <a:buNone/>
            </a:pPr>
            <a:endParaRPr lang="pl-PL" sz="3600" dirty="0"/>
          </a:p>
          <a:p>
            <a:pPr lvl="1"/>
            <a:r>
              <a:rPr lang="pl-PL" sz="3600" dirty="0"/>
              <a:t>Pompa ciepła powietrzna – na  potrzeby C.W.U. 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0875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Pompa ciepła </a:t>
            </a:r>
            <a:r>
              <a:rPr lang="pl-PL" sz="4000" dirty="0"/>
              <a:t>– zasada działania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195442" y="1695874"/>
            <a:ext cx="5670054" cy="4644975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pl-PL" dirty="0"/>
              <a:t>Pompa ciepła jest urządzeniem grzewczym, które pobiera określoną ilość energii cieplnej z dolnego źródła ciepła którym jest grunt lub powietrze i za pomocą procesów termodynamicznych  przenosi ją do górnego źródła ciepła, które bezpośrednio stanowi system grzewczy budynku. W tym celu:</a:t>
            </a:r>
          </a:p>
          <a:p>
            <a:pPr algn="just"/>
            <a:r>
              <a:rPr lang="pl-PL" dirty="0"/>
              <a:t> rurociągiem ułożonym w gruncie, przepompowywana jest solanka  i kierowana do parownika pompy ciepła </a:t>
            </a:r>
            <a:br>
              <a:rPr lang="pl-PL" dirty="0"/>
            </a:br>
            <a:r>
              <a:rPr lang="pl-PL" dirty="0"/>
              <a:t>lub w przypadku pomp powietrznych wentylator wytwarza strumień powietrza zewnętrznego, który opływa parownik</a:t>
            </a:r>
          </a:p>
          <a:p>
            <a:pPr algn="just"/>
            <a:r>
              <a:rPr lang="pl-PL" dirty="0"/>
              <a:t>w parowniku znajduje się ciekły czynnik roboczy, który przy niskiej temperaturze i niskim ciśnieniu wrze i odparowuje</a:t>
            </a:r>
          </a:p>
          <a:p>
            <a:pPr algn="just"/>
            <a:r>
              <a:rPr lang="pl-PL" dirty="0"/>
              <a:t>czynnik roboczy zasysany jest przez sprężarkę i sprężany do wyższego ciśnienia i temperatury. </a:t>
            </a:r>
          </a:p>
          <a:p>
            <a:pPr algn="just"/>
            <a:r>
              <a:rPr lang="pl-PL" dirty="0"/>
              <a:t>sprężony czynnik roboczy w postaci gazowej wtłaczany jest do skraplacza. Ciepło czynnika roboczego odbierane jest przez płynącą w obiegu wodę grzewczą, której temperatura wzrasta. </a:t>
            </a:r>
          </a:p>
          <a:p>
            <a:pPr algn="just"/>
            <a:r>
              <a:rPr lang="pl-PL" dirty="0"/>
              <a:t>ciśnienie w skraplaczu i przed zaworem rozprężnym jest wysokie. Poprzez zawór rozprężny redukowane jest ciśnienie oraz obniżana jest temperatura. </a:t>
            </a:r>
          </a:p>
        </p:txBody>
      </p:sp>
      <p:pic>
        <p:nvPicPr>
          <p:cNvPr id="17" name="Symbol zastępczy zawartości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" y="1695872"/>
            <a:ext cx="6098019" cy="4644975"/>
          </a:xfr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798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900" b="1" dirty="0"/>
              <a:t>Pompa ciepła powietrzna </a:t>
            </a:r>
            <a:r>
              <a:rPr lang="pl-PL" sz="3900" dirty="0"/>
              <a:t>– zasada działania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2168" y="1649682"/>
            <a:ext cx="5113693" cy="325258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9768" y="5096599"/>
            <a:ext cx="11224864" cy="133843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400" dirty="0"/>
              <a:t>Im niższa jest temperatura źródła ciepła, tym niższa jest moc pompy ciepła. Wpływ ten jest największy przy pompach powietrze/woda, które wykorzystują powietrze otoczenia jako źródło ciepła. Przy spadku temperatury źródła ciepła o 1°C, moc pompy ciepła zmniejsza się o ok. 3-4%.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65" y="1681007"/>
            <a:ext cx="5215499" cy="32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Pompa ciepła gruntowa </a:t>
            </a:r>
            <a:r>
              <a:rPr lang="pl-PL" sz="4000" dirty="0"/>
              <a:t>– zasada działania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637237" y="1731369"/>
            <a:ext cx="5670054" cy="464497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400" dirty="0"/>
              <a:t>Sonda pionowa jest stabilnym źródłem ciepła, ponieważ temperatura gruntu na dużych głębokościach jest wysoka (ok. 10°C na głębokości 100m) i nie podlega wahaniom w ciągu roku.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4" y="1681008"/>
            <a:ext cx="4239364" cy="44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0" y="1412776"/>
            <a:ext cx="12192000" cy="5184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Pompa ciepła gruntowa </a:t>
            </a:r>
            <a:r>
              <a:rPr lang="pl-PL" sz="4000" dirty="0"/>
              <a:t>– zasada działania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07368" y="1517192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7"/>
          <a:stretch/>
        </p:blipFill>
        <p:spPr>
          <a:xfrm>
            <a:off x="-827" y="1412775"/>
            <a:ext cx="3720563" cy="4835123"/>
          </a:xfr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r="26295"/>
          <a:stretch/>
        </p:blipFill>
        <p:spPr>
          <a:xfrm>
            <a:off x="3783236" y="1420726"/>
            <a:ext cx="3682728" cy="482717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" b="3415"/>
          <a:stretch/>
        </p:blipFill>
        <p:spPr>
          <a:xfrm>
            <a:off x="7514641" y="1426989"/>
            <a:ext cx="4677360" cy="48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0" y="1455623"/>
            <a:ext cx="12179300" cy="50539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900" b="1" dirty="0"/>
              <a:t>Pompa ciepła powietrzna </a:t>
            </a:r>
            <a:r>
              <a:rPr lang="pl-PL" sz="3900" dirty="0"/>
              <a:t>– zasada działania</a:t>
            </a:r>
            <a:r>
              <a:rPr lang="pl-PL" sz="29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r="23399"/>
          <a:stretch/>
        </p:blipFill>
        <p:spPr>
          <a:xfrm>
            <a:off x="84751" y="1552045"/>
            <a:ext cx="3323754" cy="491053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9" t="350" r="25188" b="8717"/>
          <a:stretch/>
        </p:blipFill>
        <p:spPr>
          <a:xfrm>
            <a:off x="3484705" y="1550764"/>
            <a:ext cx="3144627" cy="4911814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318" r="8994" b="-318"/>
          <a:stretch/>
        </p:blipFill>
        <p:spPr>
          <a:xfrm>
            <a:off x="6705532" y="1533526"/>
            <a:ext cx="5393099" cy="4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Pompy ciepła </a:t>
            </a:r>
            <a:r>
              <a:rPr lang="pl-PL" sz="4000" dirty="0"/>
              <a:t>– wkład własny</a:t>
            </a:r>
            <a:r>
              <a:rPr lang="pl-PL" sz="32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3662"/>
              </p:ext>
            </p:extLst>
          </p:nvPr>
        </p:nvGraphicFramePr>
        <p:xfrm>
          <a:off x="191343" y="1858375"/>
          <a:ext cx="11665297" cy="48417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3481">
                  <a:extLst>
                    <a:ext uri="{9D8B030D-6E8A-4147-A177-3AD203B41FA5}">
                      <a16:colId xmlns:a16="http://schemas.microsoft.com/office/drawing/2014/main" val="226314329"/>
                    </a:ext>
                  </a:extLst>
                </a:gridCol>
                <a:gridCol w="3371215">
                  <a:extLst>
                    <a:ext uri="{9D8B030D-6E8A-4147-A177-3AD203B41FA5}">
                      <a16:colId xmlns:a16="http://schemas.microsoft.com/office/drawing/2014/main" val="3045045056"/>
                    </a:ext>
                  </a:extLst>
                </a:gridCol>
                <a:gridCol w="5400601">
                  <a:extLst>
                    <a:ext uri="{9D8B030D-6E8A-4147-A177-3AD203B41FA5}">
                      <a16:colId xmlns:a16="http://schemas.microsoft.com/office/drawing/2014/main" val="2771536592"/>
                    </a:ext>
                  </a:extLst>
                </a:gridCol>
              </a:tblGrid>
              <a:tr h="5335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Pompy ciepła gruntowe (sondy głębinowe)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Szacowana cena brutto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Szacowany wkład własny mieszkańca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43545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gruntowa 7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42 140,00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21 584,00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12653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gruntowa 13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49 000,00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25 098,00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395760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gruntowa 17,1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59 780,00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30 619,00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64808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gruntowa 25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70 560,00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36 140,00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05198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gruntowa 28,80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88 200,00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45 176,00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31477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Pompa ciepła powietrze/woda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u="none" strike="noStrike" dirty="0">
                          <a:effectLst/>
                        </a:rPr>
                        <a:t>Szacowana cena brutto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Szacowany wkład własny mieszkańca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43008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powietrzna 7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23 987,46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9 360,96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00134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powietrzna 9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26 398,26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10 301,76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1094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pompa powietrzna 11 kW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30 014,46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11 712,96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64775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pompa powietrzna 13 kW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32 425,26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12 653,76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0566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pompa powietrzna 19 kW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40 863,06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15 946,56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48298"/>
                  </a:ext>
                </a:extLst>
              </a:tr>
              <a:tr h="53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pompa powietrzna CWU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u="none" strike="noStrike" dirty="0">
                          <a:effectLst/>
                        </a:rPr>
                        <a:t>Szacowana cena brutto</a:t>
                      </a:r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u="none" strike="noStrike" dirty="0">
                          <a:effectLst/>
                        </a:rPr>
                        <a:t> Szacowany wkład własny mieszkańca 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44671"/>
                  </a:ext>
                </a:extLst>
              </a:tr>
              <a:tr h="294734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u="none" strike="noStrike" dirty="0">
                          <a:effectLst/>
                        </a:rPr>
                        <a:t>8 437,80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3 292,80 zł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9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1384" y="5431651"/>
            <a:ext cx="10441160" cy="710952"/>
          </a:xfrm>
        </p:spPr>
        <p:txBody>
          <a:bodyPr rtlCol="0">
            <a:normAutofit fontScale="90000"/>
          </a:bodyPr>
          <a:lstStyle/>
          <a:p>
            <a:r>
              <a:rPr lang="pl-PL" sz="4400" i="1" dirty="0">
                <a:solidFill>
                  <a:schemeClr val="bg2"/>
                </a:solidFill>
              </a:rPr>
              <a:t>Kotły centralnego ogrzewania opalane </a:t>
            </a:r>
            <a:r>
              <a:rPr lang="pl-PL" sz="4400" i="1" dirty="0" err="1">
                <a:solidFill>
                  <a:schemeClr val="bg2"/>
                </a:solidFill>
              </a:rPr>
              <a:t>pelletem</a:t>
            </a:r>
            <a:endParaRPr lang="pl-PL" sz="4400" i="1" dirty="0">
              <a:solidFill>
                <a:schemeClr val="bg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616280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-27384"/>
            <a:ext cx="12192000" cy="4756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305300" algn="l"/>
              </a:tabLst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" y="-18876"/>
            <a:ext cx="5843245" cy="47481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-13454"/>
            <a:ext cx="6158780" cy="4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3712" y="1680484"/>
            <a:ext cx="3960440" cy="616712"/>
          </a:xfrm>
        </p:spPr>
        <p:txBody>
          <a:bodyPr rtlCol="0"/>
          <a:lstStyle/>
          <a:p>
            <a:pPr rtl="0"/>
            <a:r>
              <a:rPr lang="pl-PL" b="1" dirty="0"/>
              <a:t>Zakres inspekcji: </a:t>
            </a:r>
            <a:endParaRPr lang="pl" b="1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96688" y="2636912"/>
            <a:ext cx="6264696" cy="4127627"/>
          </a:xfrm>
        </p:spPr>
        <p:txBody>
          <a:bodyPr rtlCol="0">
            <a:normAutofit/>
          </a:bodyPr>
          <a:lstStyle/>
          <a:p>
            <a:pPr lvl="1" rtl="0"/>
            <a:r>
              <a:rPr lang="pl-PL" sz="2800" dirty="0"/>
              <a:t>Weryfikacja możliwej do zainstalowania mocy źródła OZE;</a:t>
            </a:r>
            <a:endParaRPr lang="pl" sz="2800" dirty="0"/>
          </a:p>
          <a:p>
            <a:pPr lvl="1" rtl="0"/>
            <a:r>
              <a:rPr lang="pl-PL" sz="2800" dirty="0"/>
              <a:t>Dobór optymalnej mocy źródła OZE;</a:t>
            </a:r>
            <a:endParaRPr lang="pl" sz="2800" dirty="0"/>
          </a:p>
          <a:p>
            <a:pPr lvl="1"/>
            <a:r>
              <a:rPr lang="pl-PL" sz="2800" dirty="0"/>
              <a:t>Prognoza wyprodukowanej ilości energii elektrycznej/cieplnej przez źródło OZE;</a:t>
            </a:r>
          </a:p>
          <a:p>
            <a:pPr lvl="1" rtl="0"/>
            <a:r>
              <a:rPr lang="pl-PL" sz="2800" dirty="0"/>
              <a:t>Obliczenie realnego zapotrzebowania gospodarstwa domowego, na wybrane źródło OZE</a:t>
            </a:r>
            <a:endParaRPr lang="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51384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Indywidualna </a:t>
            </a:r>
            <a:r>
              <a:rPr lang="pl-PL" sz="4400" b="1" dirty="0"/>
              <a:t>Inspekcja techniczna </a:t>
            </a:r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5879976" y="2636912"/>
            <a:ext cx="64807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sz="2800" dirty="0"/>
              <a:t>Określenie technicznych wymogów dotyczących doboru właściwych komponentów instalacji;</a:t>
            </a:r>
          </a:p>
          <a:p>
            <a:pPr lvl="1"/>
            <a:r>
              <a:rPr lang="pl-PL" sz="2800" dirty="0"/>
              <a:t>Wytyczne dot. posadowienia instalacji w oparciu o dostępną powierzchnię oraz warunki zacienienia; </a:t>
            </a:r>
          </a:p>
          <a:p>
            <a:pPr lvl="1"/>
            <a:r>
              <a:rPr lang="pl-PL" sz="2800" b="1" dirty="0"/>
              <a:t>Opracowanie Raportu/Analizy po inspekcji.</a:t>
            </a:r>
            <a:endParaRPr lang="pl" sz="2800" b="1" dirty="0"/>
          </a:p>
        </p:txBody>
      </p:sp>
      <p:sp>
        <p:nvSpPr>
          <p:cNvPr id="12" name="Prostokąt 11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4" name="Prostokąt 13"/>
          <p:cNvSpPr/>
          <p:nvPr/>
        </p:nvSpPr>
        <p:spPr>
          <a:xfrm>
            <a:off x="119336" y="580433"/>
            <a:ext cx="8712968" cy="59350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Kotły centralnego ogrzewania </a:t>
            </a:r>
            <a:r>
              <a:rPr lang="pl-PL" sz="3200" dirty="0"/>
              <a:t>opalane </a:t>
            </a:r>
            <a:r>
              <a:rPr lang="pl-PL" sz="3200" dirty="0" err="1"/>
              <a:t>pelletem</a:t>
            </a:r>
            <a:r>
              <a:rPr lang="pl-PL" sz="3200" b="1" dirty="0"/>
              <a:t>	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585991"/>
            <a:ext cx="7920880" cy="49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27640" y="6038456"/>
            <a:ext cx="3816424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Dom jednorodzinny – 120 m2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6" name="Prostokąt 15"/>
          <p:cNvSpPr/>
          <p:nvPr/>
        </p:nvSpPr>
        <p:spPr>
          <a:xfrm>
            <a:off x="119336" y="600555"/>
            <a:ext cx="8712968" cy="740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Kotły centralnego ogrzewania </a:t>
            </a:r>
            <a:r>
              <a:rPr lang="pl-PL" sz="3200" dirty="0"/>
              <a:t>opalane </a:t>
            </a:r>
            <a:r>
              <a:rPr lang="pl-PL" sz="3200" dirty="0" err="1"/>
              <a:t>pelletem</a:t>
            </a:r>
            <a:r>
              <a:rPr lang="pl-PL" sz="3200" b="1" dirty="0"/>
              <a:t>	</a:t>
            </a:r>
          </a:p>
        </p:txBody>
      </p:sp>
      <p:pic>
        <p:nvPicPr>
          <p:cNvPr id="18" name="Obraz 17"/>
          <p:cNvPicPr/>
          <p:nvPr/>
        </p:nvPicPr>
        <p:blipFill rotWithShape="1">
          <a:blip r:embed="rId3"/>
          <a:srcRect l="9149" t="24758" r="59373" b="19412"/>
          <a:stretch/>
        </p:blipFill>
        <p:spPr bwMode="auto">
          <a:xfrm>
            <a:off x="831032" y="1688352"/>
            <a:ext cx="10593560" cy="4317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6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6" name="Prostokąt 15"/>
          <p:cNvSpPr/>
          <p:nvPr/>
        </p:nvSpPr>
        <p:spPr>
          <a:xfrm>
            <a:off x="119336" y="610114"/>
            <a:ext cx="8712968" cy="740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Kotły centralnego ogrzewania </a:t>
            </a:r>
            <a:r>
              <a:rPr lang="pl-PL" sz="3200" dirty="0"/>
              <a:t>opalane </a:t>
            </a:r>
            <a:r>
              <a:rPr lang="pl-PL" sz="3200" dirty="0" err="1"/>
              <a:t>pelletem</a:t>
            </a:r>
            <a:r>
              <a:rPr lang="pl-PL" sz="3200" b="1" dirty="0"/>
              <a:t>	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12168" y="1913800"/>
            <a:ext cx="80481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Cechy </a:t>
            </a:r>
            <a:r>
              <a:rPr lang="pl-PL" sz="2400" dirty="0" err="1"/>
              <a:t>pelletu</a:t>
            </a:r>
            <a:r>
              <a:rPr lang="pl-PL" sz="2400" dirty="0"/>
              <a:t>: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Naturalny materiał opałowy wytwarzany z drewna, głównie z odpadów jak np. trociny</a:t>
            </a:r>
            <a:endParaRPr lang="pl-PL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Postać granulatu o średnicy 6 – 8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Wygodnie pakowany, można zakupić worki po 10 lub 20 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Naturalny popiół, ekologiczna utylizacja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Wilgotność na poziomie ok 6% (trzykrotnie mniej niż suchego drewna kominkowego)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Wartość opałowa w zależności od jakości ok 18 </a:t>
            </a:r>
            <a:r>
              <a:rPr lang="pl-PL" sz="2400" dirty="0" err="1"/>
              <a:t>kJ</a:t>
            </a:r>
            <a:r>
              <a:rPr lang="pl-PL" sz="2400" dirty="0"/>
              <a:t>/kg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22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12168" y="1913800"/>
            <a:ext cx="77135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Zalety kotłów na </a:t>
            </a:r>
            <a:r>
              <a:rPr lang="pl-PL" sz="2400" dirty="0" err="1"/>
              <a:t>pellet</a:t>
            </a:r>
            <a:r>
              <a:rPr lang="pl-PL" sz="2400" dirty="0"/>
              <a:t>: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5 klasa efektywności energetycznej – sprawność cieplna powyżej 89% oraz ograniczenie emisji zanieczyszczeń (zgodnie z normą PN-EN 303-5:2012)</a:t>
            </a:r>
            <a:endParaRPr lang="pl-PL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Bardzo mała ilość popiołu 0,3-1%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Automatyczna praca (rozpalanie, stabilizacja i wygaszanie ognia, mechanizm wybierania popiołu)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Czystość w kotłowni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19336" y="609668"/>
            <a:ext cx="8712968" cy="67870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Kotły centralnego ogrzewania opalane </a:t>
            </a:r>
            <a:r>
              <a:rPr lang="pl-PL" sz="3200" b="1" dirty="0" err="1"/>
              <a:t>pelletem</a:t>
            </a:r>
            <a:r>
              <a:rPr lang="pl-PL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81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9336" y="243206"/>
            <a:ext cx="7416824" cy="10753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3200" b="1" dirty="0"/>
              <a:t>Kotły centralnego ogrzewania opalane</a:t>
            </a:r>
          </a:p>
          <a:p>
            <a:r>
              <a:rPr lang="pl-PL" sz="3200" b="1" dirty="0"/>
              <a:t> </a:t>
            </a:r>
            <a:r>
              <a:rPr lang="pl-PL" sz="3200" b="1" dirty="0" err="1"/>
              <a:t>pelletem</a:t>
            </a:r>
            <a:r>
              <a:rPr lang="pl-PL" sz="3200" b="1" dirty="0"/>
              <a:t> </a:t>
            </a:r>
            <a:r>
              <a:rPr lang="pl-PL" sz="3200" dirty="0"/>
              <a:t>– wkład własny</a:t>
            </a:r>
            <a:r>
              <a:rPr lang="pl-PL" sz="3200" b="1" dirty="0"/>
              <a:t>	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712168" y="1913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36337"/>
              </p:ext>
            </p:extLst>
          </p:nvPr>
        </p:nvGraphicFramePr>
        <p:xfrm>
          <a:off x="537633" y="1988840"/>
          <a:ext cx="11030974" cy="4066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0193">
                  <a:extLst>
                    <a:ext uri="{9D8B030D-6E8A-4147-A177-3AD203B41FA5}">
                      <a16:colId xmlns:a16="http://schemas.microsoft.com/office/drawing/2014/main" val="451381421"/>
                    </a:ext>
                  </a:extLst>
                </a:gridCol>
                <a:gridCol w="3389517">
                  <a:extLst>
                    <a:ext uri="{9D8B030D-6E8A-4147-A177-3AD203B41FA5}">
                      <a16:colId xmlns:a16="http://schemas.microsoft.com/office/drawing/2014/main" val="3720980755"/>
                    </a:ext>
                  </a:extLst>
                </a:gridCol>
                <a:gridCol w="4011264">
                  <a:extLst>
                    <a:ext uri="{9D8B030D-6E8A-4147-A177-3AD203B41FA5}">
                      <a16:colId xmlns:a16="http://schemas.microsoft.com/office/drawing/2014/main" val="1863391456"/>
                    </a:ext>
                  </a:extLst>
                </a:gridCol>
              </a:tblGrid>
              <a:tr h="10317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Kocioł centralnego ogrzewania na </a:t>
                      </a:r>
                      <a:r>
                        <a:rPr lang="pl-PL" sz="1800" u="none" strike="noStrike" dirty="0" err="1">
                          <a:effectLst/>
                        </a:rPr>
                        <a:t>pellet</a:t>
                      </a:r>
                      <a:r>
                        <a:rPr lang="pl-PL" sz="1800" u="none" strike="noStrike" dirty="0">
                          <a:effectLst/>
                        </a:rPr>
                        <a:t>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Szacowana cena brutto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none" strike="noStrike" dirty="0">
                          <a:effectLst/>
                        </a:rPr>
                        <a:t>Szacowany wkład własny mieszkańca brutto (VAT 8%)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48974"/>
                  </a:ext>
                </a:extLst>
              </a:tr>
              <a:tr h="606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10 kW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10 260,00 zł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2 185,00 zł</a:t>
                      </a: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2605"/>
                  </a:ext>
                </a:extLst>
              </a:tr>
              <a:tr h="606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15 kW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12 420,00 zł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2 645,00 zł</a:t>
                      </a: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01651"/>
                  </a:ext>
                </a:extLst>
              </a:tr>
              <a:tr h="606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20 kW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13 500,00 zł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2 875,00 zł</a:t>
                      </a: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64404"/>
                  </a:ext>
                </a:extLst>
              </a:tr>
              <a:tr h="606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25 kW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14 580,00 zł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3 105,00 zł</a:t>
                      </a: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34183"/>
                  </a:ext>
                </a:extLst>
              </a:tr>
              <a:tr h="606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35 kW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effectLst/>
                        </a:rPr>
                        <a:t>16 200,00 zł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u="none" strike="noStrike" dirty="0">
                          <a:effectLst/>
                        </a:rPr>
                        <a:t>3 450,00 zł</a:t>
                      </a:r>
                    </a:p>
                  </a:txBody>
                  <a:tcPr marL="8444" marR="8444" marT="84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10429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47391"/>
              </p:ext>
            </p:extLst>
          </p:nvPr>
        </p:nvGraphicFramePr>
        <p:xfrm>
          <a:off x="559768" y="1991129"/>
          <a:ext cx="11008839" cy="4063940"/>
        </p:xfrm>
        <a:graphic>
          <a:graphicData uri="http://schemas.openxmlformats.org/drawingml/2006/table">
            <a:tbl>
              <a:tblPr/>
              <a:tblGrid>
                <a:gridCol w="3623162">
                  <a:extLst>
                    <a:ext uri="{9D8B030D-6E8A-4147-A177-3AD203B41FA5}">
                      <a16:colId xmlns:a16="http://schemas.microsoft.com/office/drawing/2014/main" val="2289481265"/>
                    </a:ext>
                  </a:extLst>
                </a:gridCol>
                <a:gridCol w="3382463">
                  <a:extLst>
                    <a:ext uri="{9D8B030D-6E8A-4147-A177-3AD203B41FA5}">
                      <a16:colId xmlns:a16="http://schemas.microsoft.com/office/drawing/2014/main" val="1808549864"/>
                    </a:ext>
                  </a:extLst>
                </a:gridCol>
                <a:gridCol w="4003214">
                  <a:extLst>
                    <a:ext uri="{9D8B030D-6E8A-4147-A177-3AD203B41FA5}">
                      <a16:colId xmlns:a16="http://schemas.microsoft.com/office/drawing/2014/main" val="2632315419"/>
                    </a:ext>
                  </a:extLst>
                </a:gridCol>
              </a:tblGrid>
              <a:tr h="1031055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Kocioł centralnego ogrzewania na pellet 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Szacowana cena brutto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effectLst/>
                        </a:rPr>
                        <a:t>Szacowany wkład własny mieszkańca brutto (VAT 8%)</a:t>
                      </a:r>
                      <a:endParaRPr lang="pl-PL" sz="1600">
                        <a:effectLst/>
                      </a:endParaRP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63341"/>
                  </a:ext>
                </a:extLst>
              </a:tr>
              <a:tr h="606577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10 kW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10 260,00 zł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effectLst/>
                        </a:rPr>
                        <a:t>4 560,00 zł</a:t>
                      </a:r>
                      <a:endParaRPr lang="pl-PL" sz="1600">
                        <a:effectLst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27001"/>
                  </a:ext>
                </a:extLst>
              </a:tr>
              <a:tr h="606577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15 kW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12 420,00 zł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effectLst/>
                        </a:rPr>
                        <a:t>5 520,00 zł</a:t>
                      </a:r>
                      <a:endParaRPr lang="pl-PL" sz="1600">
                        <a:effectLst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72134"/>
                  </a:ext>
                </a:extLst>
              </a:tr>
              <a:tr h="606577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20 kW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13 500,00 zł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effectLst/>
                        </a:rPr>
                        <a:t>6 000,00 zł</a:t>
                      </a:r>
                      <a:endParaRPr lang="pl-PL" sz="1600">
                        <a:effectLst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75450"/>
                  </a:ext>
                </a:extLst>
              </a:tr>
              <a:tr h="606577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25 kW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14 580,00 zł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>
                          <a:effectLst/>
                        </a:rPr>
                        <a:t>6 480,00 zł</a:t>
                      </a:r>
                      <a:endParaRPr lang="pl-PL" sz="1600">
                        <a:effectLst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56608"/>
                  </a:ext>
                </a:extLst>
              </a:tr>
              <a:tr h="606577"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35 kW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16 200,00 zł</a:t>
                      </a:r>
                    </a:p>
                  </a:txBody>
                  <a:tcPr marL="7113" marR="7113" marT="7113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effectLst/>
                        </a:rPr>
                        <a:t>7 200,00 zł</a:t>
                      </a:r>
                      <a:endParaRPr lang="pl-PL" sz="1600" dirty="0">
                        <a:effectLst/>
                      </a:endParaRPr>
                    </a:p>
                  </a:txBody>
                  <a:tcPr marL="6566" marR="6566" marT="6566" marB="0" anchor="b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1522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0341" y="1951527"/>
            <a:ext cx="14114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93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Wsparcie techniczne - </a:t>
            </a:r>
            <a:r>
              <a:rPr lang="pl-PL" sz="4000" dirty="0"/>
              <a:t>infolinia</a:t>
            </a:r>
            <a:endParaRPr lang="pl-PL" sz="2900" dirty="0"/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335360" y="1628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4" name="Zawartość — symbol zastępczy 2"/>
          <p:cNvSpPr txBox="1">
            <a:spLocks/>
          </p:cNvSpPr>
          <p:nvPr/>
        </p:nvSpPr>
        <p:spPr>
          <a:xfrm>
            <a:off x="483568" y="1288560"/>
            <a:ext cx="11330412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pl-PL" sz="4800" dirty="0"/>
          </a:p>
          <a:p>
            <a:pPr marL="365760" lvl="1" indent="0">
              <a:buNone/>
            </a:pPr>
            <a:r>
              <a:rPr lang="pl-PL" sz="4000" dirty="0"/>
              <a:t>Mieszkańcy zainteresowani udziałem w Projekcie mogą skorzystać z pomocy – infolinia:</a:t>
            </a:r>
          </a:p>
          <a:p>
            <a:pPr marL="365760" lvl="1" indent="0">
              <a:buNone/>
            </a:pPr>
            <a:endParaRPr lang="pl-PL" sz="3600" dirty="0"/>
          </a:p>
          <a:p>
            <a:pPr marL="2422525" lvl="1" indent="0">
              <a:buNone/>
            </a:pPr>
            <a:r>
              <a:rPr lang="pl-PL" sz="4400" b="1" dirty="0"/>
              <a:t>Tel: 579 075 113</a:t>
            </a:r>
          </a:p>
          <a:p>
            <a:pPr marL="2422525" lvl="1" indent="0">
              <a:buNone/>
            </a:pPr>
            <a:r>
              <a:rPr lang="pl-PL" sz="4400" b="1" dirty="0"/>
              <a:t>Email: dt@doekogroup.pl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0794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7328" y="434801"/>
            <a:ext cx="8424936" cy="76195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b="1" dirty="0"/>
              <a:t>Inspekcja techniczna – </a:t>
            </a:r>
            <a:r>
              <a:rPr lang="pl-PL" sz="4000" dirty="0"/>
              <a:t>ceny:</a:t>
            </a:r>
            <a:endParaRPr lang="pl-PL" sz="2900" dirty="0"/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wartość — symbol zastępczy 2"/>
          <p:cNvSpPr txBox="1">
            <a:spLocks/>
          </p:cNvSpPr>
          <p:nvPr/>
        </p:nvSpPr>
        <p:spPr>
          <a:xfrm>
            <a:off x="407368" y="16090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9" name="Zawartość — symbol zastępczy 2"/>
          <p:cNvSpPr txBox="1">
            <a:spLocks/>
          </p:cNvSpPr>
          <p:nvPr/>
        </p:nvSpPr>
        <p:spPr>
          <a:xfrm>
            <a:off x="559768" y="17614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0" name="Zawartość — symbol zastępczy 2"/>
          <p:cNvSpPr txBox="1">
            <a:spLocks/>
          </p:cNvSpPr>
          <p:nvPr/>
        </p:nvSpPr>
        <p:spPr>
          <a:xfrm>
            <a:off x="335360" y="1628800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3" name="Zawartość — symbol zastępczy 2"/>
          <p:cNvSpPr txBox="1">
            <a:spLocks/>
          </p:cNvSpPr>
          <p:nvPr/>
        </p:nvSpPr>
        <p:spPr>
          <a:xfrm>
            <a:off x="483568" y="1514815"/>
            <a:ext cx="10441160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  <p:sp>
        <p:nvSpPr>
          <p:cNvPr id="14" name="Zawartość — symbol zastępczy 2"/>
          <p:cNvSpPr txBox="1">
            <a:spLocks/>
          </p:cNvSpPr>
          <p:nvPr/>
        </p:nvSpPr>
        <p:spPr>
          <a:xfrm>
            <a:off x="483568" y="1288560"/>
            <a:ext cx="11330412" cy="482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pl-PL" sz="4800" dirty="0"/>
          </a:p>
          <a:p>
            <a:pPr lvl="1"/>
            <a:r>
              <a:rPr lang="pl-PL" sz="2800" dirty="0"/>
              <a:t>Instalacja fotowoltaiczna – 270,60 zł</a:t>
            </a:r>
          </a:p>
          <a:p>
            <a:pPr lvl="1"/>
            <a:r>
              <a:rPr lang="pl-PL" sz="2800" dirty="0"/>
              <a:t>Instalacja solarna – 246,00 zł</a:t>
            </a:r>
          </a:p>
          <a:p>
            <a:pPr lvl="1"/>
            <a:r>
              <a:rPr lang="pl-PL" sz="2800" dirty="0"/>
              <a:t>Pompa ciepła – 307,50 zł</a:t>
            </a:r>
          </a:p>
          <a:p>
            <a:pPr lvl="1"/>
            <a:r>
              <a:rPr lang="pl-PL" sz="2800" dirty="0"/>
              <a:t>Piece na biomasę- 259,00 zł</a:t>
            </a:r>
          </a:p>
          <a:p>
            <a:pPr marL="365760" lvl="1" indent="0">
              <a:buNone/>
            </a:pPr>
            <a:endParaRPr lang="pl-PL" dirty="0"/>
          </a:p>
          <a:p>
            <a:pPr marL="365760" lvl="1" indent="0">
              <a:buNone/>
            </a:pPr>
            <a:r>
              <a:rPr lang="pl-PL" sz="2400" dirty="0"/>
              <a:t>Wzory umów na wykonanie inspekcji oraz deklaracje uczestnictwa w Projekcie dostępne są na stronie WWW Urzędu Gminy: </a:t>
            </a:r>
            <a:r>
              <a:rPr lang="pl-PL" sz="2400"/>
              <a:t>www.iwkowa.</a:t>
            </a:r>
            <a:r>
              <a:rPr lang="pl-PL" sz="2400" dirty="0"/>
              <a:t>pl</a:t>
            </a:r>
          </a:p>
          <a:p>
            <a:pPr marL="365760" lvl="1" indent="0">
              <a:buNone/>
            </a:pP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Ważne: Podpisanie umowy na wykonanie inspekcji technicznej następuje w Urzędzie Gminy. </a:t>
            </a:r>
            <a:r>
              <a:rPr lang="pl-PL" sz="2000" b="1" u="sng" dirty="0">
                <a:solidFill>
                  <a:schemeClr val="accent3">
                    <a:lumMod val="75000"/>
                  </a:schemeClr>
                </a:solidFill>
              </a:rPr>
              <a:t>Prosimy nie podpisywać umowy w domu.</a:t>
            </a:r>
          </a:p>
          <a:p>
            <a:pPr lvl="1"/>
            <a:endParaRPr lang="pl-PL" dirty="0"/>
          </a:p>
          <a:p>
            <a:pPr marL="36576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5488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0" y="1988840"/>
            <a:ext cx="11856640" cy="4446196"/>
          </a:xfrm>
        </p:spPr>
        <p:txBody>
          <a:bodyPr rtlCol="0">
            <a:normAutofit lnSpcReduction="10000"/>
          </a:bodyPr>
          <a:lstStyle/>
          <a:p>
            <a:pPr lvl="1" rtl="0"/>
            <a:r>
              <a:rPr lang="pl-PL" sz="2800" u="sng" dirty="0"/>
              <a:t>Uniwersalny</a:t>
            </a:r>
            <a:r>
              <a:rPr lang="pl-PL" sz="2800" dirty="0"/>
              <a:t> – mieszkaniec może wykorzystać Raport w  przyszłości, np. do zakupu urządzenia/ń na rynku lub pozyskania dofinansowania obejmującego zakres danego źródła OZE;</a:t>
            </a:r>
            <a:endParaRPr lang="pl" sz="2800" dirty="0"/>
          </a:p>
          <a:p>
            <a:pPr lvl="1" rtl="0"/>
            <a:r>
              <a:rPr lang="pl-PL" sz="2800" u="sng" dirty="0"/>
              <a:t>Profesjonalny</a:t>
            </a:r>
            <a:r>
              <a:rPr lang="pl-PL" sz="2800" dirty="0"/>
              <a:t> – Raport/analiza przygotowywana jest przez doświadczony zespół profesjonalistów (Inspektor + Dział techniczny);</a:t>
            </a:r>
            <a:endParaRPr lang="pl" sz="2800" dirty="0">
              <a:solidFill>
                <a:schemeClr val="tx1"/>
              </a:solidFill>
            </a:endParaRPr>
          </a:p>
          <a:p>
            <a:pPr lvl="1"/>
            <a:r>
              <a:rPr lang="pl-PL" sz="2800" u="sng" dirty="0"/>
              <a:t>Neutralny</a:t>
            </a:r>
            <a:r>
              <a:rPr lang="pl-PL" sz="2800" dirty="0"/>
              <a:t> – Dobór optymalnych parametrów urządzeń weryfikowany </a:t>
            </a:r>
          </a:p>
          <a:p>
            <a:pPr marL="365760" lvl="1" indent="0">
              <a:buNone/>
            </a:pPr>
            <a:r>
              <a:rPr lang="pl-PL" sz="2800" dirty="0"/>
              <a:t>jest w oparciu o cały rynek, </a:t>
            </a:r>
            <a:r>
              <a:rPr lang="pl-PL" sz="2800" b="1" dirty="0"/>
              <a:t>a nie o konkretnego producenta urządzenia</a:t>
            </a:r>
            <a:r>
              <a:rPr lang="pl-PL" sz="2800" dirty="0"/>
              <a:t>;</a:t>
            </a:r>
          </a:p>
          <a:p>
            <a:pPr marL="365760" lvl="1" indent="0">
              <a:buNone/>
            </a:pPr>
            <a:endParaRPr lang="pl-PL" sz="2800" dirty="0"/>
          </a:p>
          <a:p>
            <a:pPr marL="365760" lvl="1" indent="0" algn="ctr">
              <a:buNone/>
            </a:pPr>
            <a:r>
              <a:rPr lang="pl-PL" sz="2800" u="sng" dirty="0"/>
              <a:t>Jasne zasady</a:t>
            </a:r>
            <a:r>
              <a:rPr lang="pl-PL" sz="2800" b="1" dirty="0"/>
              <a:t>: Brak technicznych możliwości montażu instalacji = zwrot środków za inspekcję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1344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Raport </a:t>
            </a:r>
            <a:r>
              <a:rPr lang="pl-PL" sz="4400" b="1" dirty="0"/>
              <a:t>dla mieszkańca</a:t>
            </a:r>
            <a:r>
              <a:rPr lang="pl-PL" sz="4400" dirty="0"/>
              <a:t> </a:t>
            </a:r>
            <a:r>
              <a:rPr lang="pl-PL" sz="4400" b="1" dirty="0"/>
              <a:t>po inspekcji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7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0" y="1988840"/>
            <a:ext cx="11593288" cy="4127627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b="1" dirty="0"/>
              <a:t>Zespół Inspektorów Terenowych</a:t>
            </a:r>
            <a:endParaRPr lang="pl-PL" dirty="0"/>
          </a:p>
          <a:p>
            <a:r>
              <a:rPr lang="pl-PL" dirty="0"/>
              <a:t>DOEKO GROUP w swoim zapleczu technicznym posiada kadrę inspektorów terenowych realizujących inspekcje terenowe na terenie całej Polski.</a:t>
            </a:r>
          </a:p>
          <a:p>
            <a:r>
              <a:rPr lang="pl-PL" dirty="0"/>
              <a:t>Nasi Inspektorzy Terenowi to doświadczone grupa współpracowników realizująca inspekcje terenowe od wielu lat.</a:t>
            </a:r>
          </a:p>
          <a:p>
            <a:r>
              <a:rPr lang="pl-PL" dirty="0"/>
              <a:t>Zespół inspektorów stanowią osoby pracujące w branży OZE od wielu lat, posiadające dyplomy, certyfikaty – byli monterzy instalacji OZE, osoby z wykształceniem wyższym technicznym, a także posiadające uprawnienie inspektora nadzoru budowlanego czy uprawnienia SEP.</a:t>
            </a:r>
          </a:p>
          <a:p>
            <a:r>
              <a:rPr lang="pl-PL" dirty="0"/>
              <a:t>Inspektorzy współpracujący z DOEKO GROUP zrealizowali już ponad 10.000 inspekcji terenowych w ramach projektów realizowanych w kilkudziesięciu gminach.</a:t>
            </a:r>
          </a:p>
          <a:p>
            <a:pPr lvl="1" rtl="0"/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91444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Profesjonalne</a:t>
            </a:r>
            <a:r>
              <a:rPr lang="pl-PL" sz="4400" b="1" dirty="0"/>
              <a:t> doradztwo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9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0" y="1196752"/>
            <a:ext cx="11568608" cy="4700320"/>
          </a:xfrm>
        </p:spPr>
        <p:txBody>
          <a:bodyPr rtlCol="0">
            <a:normAutofit fontScale="77500" lnSpcReduction="20000"/>
          </a:bodyPr>
          <a:lstStyle/>
          <a:p>
            <a:pPr marL="45720" indent="0">
              <a:lnSpc>
                <a:spcPct val="170000"/>
              </a:lnSpc>
              <a:buNone/>
            </a:pPr>
            <a:endParaRPr lang="pl-PL" sz="3000" dirty="0"/>
          </a:p>
          <a:p>
            <a:pPr lvl="1" rtl="0">
              <a:lnSpc>
                <a:spcPct val="170000"/>
              </a:lnSpc>
            </a:pPr>
            <a:r>
              <a:rPr lang="pl-PL" sz="2600" dirty="0"/>
              <a:t>Przed przygotowaniem dokumentacji technicznej/raportów każdorazowo analizujemy zmiany na rynku </a:t>
            </a:r>
            <a:r>
              <a:rPr lang="pl-PL" sz="2600" b="1" dirty="0"/>
              <a:t>OZE</a:t>
            </a:r>
            <a:r>
              <a:rPr lang="pl-PL" sz="2600" dirty="0"/>
              <a:t> w odniesieniu do ceny i jakości możliwych do zastosowania urządzeń </a:t>
            </a:r>
          </a:p>
          <a:p>
            <a:pPr lvl="1" rtl="0">
              <a:lnSpc>
                <a:spcPct val="170000"/>
              </a:lnSpc>
            </a:pPr>
            <a:r>
              <a:rPr lang="pl-PL" sz="2600" dirty="0"/>
              <a:t>W przygotowanej dokumentacji zakładamy zastosowanie urządzeń, które w momencie budowy instalacji (perspektywa co najmniej roku) będą ceną jak i jakością odpowiadały zmianom na rynku </a:t>
            </a:r>
            <a:r>
              <a:rPr lang="pl-PL" sz="2600" b="1" dirty="0"/>
              <a:t>OZE</a:t>
            </a:r>
          </a:p>
          <a:p>
            <a:pPr lvl="1" rtl="0">
              <a:lnSpc>
                <a:spcPct val="170000"/>
              </a:lnSpc>
            </a:pPr>
            <a:r>
              <a:rPr lang="pl-PL" sz="2600" b="1" dirty="0"/>
              <a:t>DOEKO GROUP Sp. z o.o.</a:t>
            </a:r>
            <a:r>
              <a:rPr lang="pl-PL" sz="2600" dirty="0"/>
              <a:t> nie współpracuje z żadną firmą zajmującą się sprzedażą instalacji </a:t>
            </a:r>
            <a:r>
              <a:rPr lang="pl-PL" sz="2600" b="1" dirty="0"/>
              <a:t>OZE</a:t>
            </a:r>
          </a:p>
          <a:p>
            <a:pPr lvl="1" rtl="0">
              <a:lnSpc>
                <a:spcPct val="170000"/>
              </a:lnSpc>
            </a:pPr>
            <a:r>
              <a:rPr lang="pl-PL" sz="2600" b="1" dirty="0"/>
              <a:t>DOEKO GROUP Sp. z o.o.</a:t>
            </a:r>
            <a:r>
              <a:rPr lang="pl-PL" sz="2600" dirty="0"/>
              <a:t> jest niezależną firmą doradczą niepowiązaną z producentami urządzeń </a:t>
            </a:r>
            <a:r>
              <a:rPr lang="pl-PL" sz="2600" b="1" dirty="0"/>
              <a:t>OZE</a:t>
            </a:r>
          </a:p>
          <a:p>
            <a:pPr lvl="1" rtl="0">
              <a:lnSpc>
                <a:spcPct val="170000"/>
              </a:lnSpc>
            </a:pPr>
            <a:r>
              <a:rPr lang="pl-PL" sz="2600" b="1" dirty="0"/>
              <a:t>DOEKO GROUP Sp. z o.o. </a:t>
            </a:r>
            <a:r>
              <a:rPr lang="pl-PL" sz="2600" dirty="0"/>
              <a:t>nie realizuje robót budowlanych i instalacyjnych </a:t>
            </a:r>
          </a:p>
          <a:p>
            <a:pPr marL="365760" lvl="1" indent="0" rtl="0">
              <a:buNone/>
            </a:pP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91444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Komponenty </a:t>
            </a:r>
            <a:r>
              <a:rPr lang="pl-PL" sz="4400" b="1" dirty="0"/>
              <a:t>Instalacji OZE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9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awartość — symbol zastępczy 3" descr="Diagram procesu pagonowego przedstawiający 4 punkty kontrolne od lewej do prawej z punktorami wewnątrz pola każdego punktu kontrolnego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511718"/>
              </p:ext>
            </p:extLst>
          </p:nvPr>
        </p:nvGraphicFramePr>
        <p:xfrm>
          <a:off x="108922" y="2204864"/>
          <a:ext cx="1203575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-644" y="404664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000" dirty="0"/>
              <a:t>Harmonogram </a:t>
            </a:r>
            <a:r>
              <a:rPr lang="pl-PL" sz="4000" b="1" dirty="0"/>
              <a:t>Projektu i Punkty kontrolne</a:t>
            </a:r>
          </a:p>
        </p:txBody>
      </p:sp>
    </p:spTree>
    <p:extLst>
      <p:ext uri="{BB962C8B-B14F-4D97-AF65-F5344CB8AC3E}">
        <p14:creationId xmlns:p14="http://schemas.microsoft.com/office/powerpoint/2010/main" val="414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0" y="1609000"/>
            <a:ext cx="12000656" cy="4878244"/>
          </a:xfrm>
        </p:spPr>
        <p:txBody>
          <a:bodyPr rtlCol="0">
            <a:normAutofit/>
          </a:bodyPr>
          <a:lstStyle/>
          <a:p>
            <a:pPr lvl="1" rtl="0"/>
            <a:r>
              <a:rPr lang="pl-PL" sz="3200" dirty="0"/>
              <a:t>Wysokość dofinansowania -  60 % </a:t>
            </a:r>
          </a:p>
          <a:p>
            <a:pPr lvl="1" rtl="0"/>
            <a:r>
              <a:rPr lang="pl-PL" sz="2400" dirty="0"/>
              <a:t>Jednostka Wdrażająca – Urząd Marszałkowski</a:t>
            </a:r>
          </a:p>
          <a:p>
            <a:pPr lvl="1" rtl="0"/>
            <a:r>
              <a:rPr lang="pl-PL" sz="2400" b="1" dirty="0"/>
              <a:t>Beneficjent Projektu (dofinansowania) – Gmina </a:t>
            </a:r>
          </a:p>
          <a:p>
            <a:pPr lvl="1"/>
            <a:r>
              <a:rPr lang="pl-PL" sz="2400" u="sng" dirty="0"/>
              <a:t>W projekcie nie uczestniczy bank komercyjny tzn. aby otrzymać dofinansowanie nie ma konieczności zaciągania kredytu przez mieszkańca.</a:t>
            </a:r>
          </a:p>
          <a:p>
            <a:pPr lvl="1"/>
            <a:r>
              <a:rPr lang="pl-PL" sz="2400" dirty="0">
                <a:solidFill>
                  <a:srgbClr val="7030A0"/>
                </a:solidFill>
              </a:rPr>
              <a:t>Ostatecznymi odbiorcami Projektu są osoby fizyczne. Jeżeli członkiem gospodarstwa domowego, w którym wykonywana jest instalacja, jest osoba fizyczna prowadząca działalność gospodarczą lub rolniczą, wsparcie udzielane jest w formie pomocy de </a:t>
            </a:r>
            <a:r>
              <a:rPr lang="pl-PL" sz="2400" dirty="0" err="1">
                <a:solidFill>
                  <a:srgbClr val="7030A0"/>
                </a:solidFill>
              </a:rPr>
              <a:t>minimis</a:t>
            </a:r>
            <a:r>
              <a:rPr lang="pl-PL" sz="2400" dirty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pl-PL" sz="2400" dirty="0"/>
              <a:t>DOM W BUDOWIE – akceptowalny poziom zaawansowania prac budowlanych do udziału w projekcie - STAN SUROWY ZAMKNIĘTY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16" y="260648"/>
            <a:ext cx="2418924" cy="102791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78" y="1412776"/>
            <a:ext cx="1218952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31260"/>
            <a:ext cx="12192000" cy="226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79376" y="417438"/>
            <a:ext cx="7752828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pl-PL" sz="4400" dirty="0"/>
              <a:t>Podstawowe </a:t>
            </a:r>
            <a:r>
              <a:rPr lang="pl-PL" sz="4400" b="1" dirty="0"/>
              <a:t>informacje o Projekcie</a:t>
            </a:r>
          </a:p>
        </p:txBody>
      </p:sp>
    </p:spTree>
    <p:extLst>
      <p:ext uri="{BB962C8B-B14F-4D97-AF65-F5344CB8AC3E}">
        <p14:creationId xmlns:p14="http://schemas.microsoft.com/office/powerpoint/2010/main" val="13669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ebieski projekt z paskami 16: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shade val="50000"/>
            </a:schemeClr>
          </a:solidFill>
        </a:ln>
        <a:effectLst>
          <a:softEdge rad="31750"/>
        </a:effectLst>
      </a:spPr>
      <a:bodyPr wrap="square" rtlCol="0">
        <a:spAutoFit/>
      </a:bodyPr>
      <a:lstStyle>
        <a:defPPr>
          <a:defRPr sz="5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089_TF03417271_TF03417271" id="{B69BA644-ED03-4215-9117-51A6D532B3F5}" vid="{F749F58E-C2BE-4B57-9E06-A6AA175B8098}"/>
    </a:ext>
  </a:extLst>
</a:theme>
</file>

<file path=ppt/theme/theme2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14237</TotalTime>
  <Words>2385</Words>
  <Application>Microsoft Office PowerPoint</Application>
  <PresentationFormat>Panoramiczny</PresentationFormat>
  <Paragraphs>764</Paragraphs>
  <Slides>46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2" baseType="lpstr">
      <vt:lpstr>Arial</vt:lpstr>
      <vt:lpstr>Calibri</vt:lpstr>
      <vt:lpstr>Corbel</vt:lpstr>
      <vt:lpstr>Euphemia</vt:lpstr>
      <vt:lpstr>Wingdings</vt:lpstr>
      <vt:lpstr>Niebieski projekt z paskami 16:9</vt:lpstr>
      <vt:lpstr>Odnawialne Źródła Energii </vt:lpstr>
      <vt:lpstr>Prezentacja programu PowerPoint</vt:lpstr>
      <vt:lpstr>Prezentacja programu PowerPoint</vt:lpstr>
      <vt:lpstr>Zakres inspekcji: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Instalacja fotowoltaiczna – produkcja prądu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Kolektory słoneczne – ciepła woda użytkowa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Pompy ciepła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Kotły centralnego ogrzewania opalane pelletem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projektu biznesowego</dc:title>
  <dc:creator>Jakub Maceja</dc:creator>
  <cp:lastModifiedBy>Wojciech</cp:lastModifiedBy>
  <cp:revision>106</cp:revision>
  <dcterms:created xsi:type="dcterms:W3CDTF">2017-02-11T11:27:58Z</dcterms:created>
  <dcterms:modified xsi:type="dcterms:W3CDTF">2017-04-26T06:59:45Z</dcterms:modified>
</cp:coreProperties>
</file>