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423" r:id="rId3"/>
    <p:sldId id="340" r:id="rId4"/>
    <p:sldId id="428" r:id="rId5"/>
    <p:sldId id="415" r:id="rId6"/>
    <p:sldId id="404" r:id="rId7"/>
    <p:sldId id="323" r:id="rId8"/>
    <p:sldId id="409" r:id="rId9"/>
    <p:sldId id="400" r:id="rId10"/>
    <p:sldId id="389" r:id="rId11"/>
    <p:sldId id="412" r:id="rId12"/>
    <p:sldId id="426" r:id="rId13"/>
    <p:sldId id="417" r:id="rId14"/>
    <p:sldId id="398" r:id="rId15"/>
    <p:sldId id="424" r:id="rId16"/>
    <p:sldId id="425" r:id="rId17"/>
    <p:sldId id="419" r:id="rId18"/>
    <p:sldId id="420" r:id="rId19"/>
  </p:sldIdLst>
  <p:sldSz cx="9144000" cy="6858000" type="screen4x3"/>
  <p:notesSz cx="6724650" cy="97742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8DB9"/>
    <a:srgbClr val="CF3D7C"/>
    <a:srgbClr val="07A9C9"/>
    <a:srgbClr val="DE9B22"/>
    <a:srgbClr val="FA12CE"/>
    <a:srgbClr val="A9DA74"/>
    <a:srgbClr val="070CC5"/>
    <a:srgbClr val="BDC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06" autoAdjust="0"/>
    <p:restoredTop sz="89474" autoAdjust="0"/>
  </p:normalViewPr>
  <p:slideViewPr>
    <p:cSldViewPr>
      <p:cViewPr varScale="1">
        <p:scale>
          <a:sx n="81" d="100"/>
          <a:sy n="81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9BFE56-48C2-4237-A5EC-3A48D530B10B}" type="doc">
      <dgm:prSet loTypeId="urn:microsoft.com/office/officeart/2005/8/layout/hierarchy2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l-PL"/>
        </a:p>
      </dgm:t>
    </dgm:pt>
    <dgm:pt modelId="{1970D71B-B8A5-4A50-96F9-30E1C22FE048}">
      <dgm:prSet phldrT="[Tekst]" custT="1"/>
      <dgm:spPr>
        <a:solidFill>
          <a:schemeClr val="tx2">
            <a:lumMod val="20000"/>
            <a:lumOff val="80000"/>
          </a:schemeClr>
        </a:solidFill>
        <a:ln>
          <a:solidFill>
            <a:srgbClr val="07A9C9"/>
          </a:solidFill>
        </a:ln>
      </dgm:spPr>
      <dgm:t>
        <a:bodyPr/>
        <a:lstStyle/>
        <a:p>
          <a:pPr algn="ctr"/>
          <a:r>
            <a: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Bilans Kariery </a:t>
          </a:r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spotkanie z doradcą zawodowym</a:t>
          </a:r>
        </a:p>
      </dgm:t>
    </dgm:pt>
    <dgm:pt modelId="{CA0AB6B7-80B1-4070-9FDE-A1018DCB1F10}" type="parTrans" cxnId="{C6552B21-AA1E-44C5-837A-C75BBC7B85D9}">
      <dgm:prSet/>
      <dgm:spPr/>
      <dgm:t>
        <a:bodyPr/>
        <a:lstStyle/>
        <a:p>
          <a:endParaRPr lang="pl-PL"/>
        </a:p>
      </dgm:t>
    </dgm:pt>
    <dgm:pt modelId="{FB60803F-7B94-4E73-9E78-A9E2B3CAB9AB}" type="sibTrans" cxnId="{C6552B21-AA1E-44C5-837A-C75BBC7B85D9}">
      <dgm:prSet/>
      <dgm:spPr/>
      <dgm:t>
        <a:bodyPr/>
        <a:lstStyle/>
        <a:p>
          <a:endParaRPr lang="pl-PL"/>
        </a:p>
      </dgm:t>
    </dgm:pt>
    <dgm:pt modelId="{BE84770A-45E3-4CB3-9A7F-130665F9923C}">
      <dgm:prSet phldrT="[Tekst]" custT="1"/>
      <dgm:spPr>
        <a:solidFill>
          <a:schemeClr val="tx2">
            <a:lumMod val="20000"/>
            <a:lumOff val="80000"/>
          </a:schemeClr>
        </a:solidFill>
        <a:ln>
          <a:solidFill>
            <a:srgbClr val="07A9C9"/>
          </a:solidFill>
        </a:ln>
      </dgm:spPr>
      <dgm:t>
        <a:bodyPr/>
        <a:lstStyle/>
        <a:p>
          <a:r>
            <a: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pakiet bonów na szkolenia ogólne </a:t>
          </a:r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(max. 2 700 zł)</a:t>
          </a:r>
        </a:p>
      </dgm:t>
    </dgm:pt>
    <dgm:pt modelId="{C78C33CC-0AD3-4E98-9A2C-ACB0EB017622}" type="parTrans" cxnId="{A0C7F102-4EDA-449B-907F-AC23215F03C0}">
      <dgm:prSet/>
      <dgm:spPr>
        <a:ln>
          <a:solidFill>
            <a:srgbClr val="07A9C9"/>
          </a:solidFill>
        </a:ln>
      </dgm:spPr>
      <dgm:t>
        <a:bodyPr/>
        <a:lstStyle/>
        <a:p>
          <a:endParaRPr lang="pl-PL"/>
        </a:p>
      </dgm:t>
    </dgm:pt>
    <dgm:pt modelId="{A3A7927B-572C-4404-8E11-E988504FF63E}" type="sibTrans" cxnId="{A0C7F102-4EDA-449B-907F-AC23215F03C0}">
      <dgm:prSet/>
      <dgm:spPr/>
      <dgm:t>
        <a:bodyPr/>
        <a:lstStyle/>
        <a:p>
          <a:endParaRPr lang="pl-PL"/>
        </a:p>
      </dgm:t>
    </dgm:pt>
    <dgm:pt modelId="{DD8B7693-EB81-4433-9E82-EEC259EEAD78}">
      <dgm:prSet phldrT="[Tekst]" custT="1"/>
      <dgm:spPr>
        <a:solidFill>
          <a:schemeClr val="tx2">
            <a:lumMod val="20000"/>
            <a:lumOff val="80000"/>
          </a:schemeClr>
        </a:solidFill>
        <a:ln>
          <a:solidFill>
            <a:srgbClr val="07A9C9"/>
          </a:solidFill>
        </a:ln>
      </dgm:spPr>
      <dgm:t>
        <a:bodyPr/>
        <a:lstStyle/>
        <a:p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180 bonów po 15 zł, 13% wkładu własnego</a:t>
          </a:r>
        </a:p>
        <a:p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(2349 zł dofinansowania, 351 zł wkładu własnego)</a:t>
          </a:r>
        </a:p>
      </dgm:t>
    </dgm:pt>
    <dgm:pt modelId="{C868C1F7-F4E2-4AFD-AA8E-F83B70B322F8}" type="parTrans" cxnId="{157E54DF-3829-4885-8D46-CFEF1ED0670A}">
      <dgm:prSet/>
      <dgm:spPr>
        <a:ln>
          <a:solidFill>
            <a:srgbClr val="07A9C9"/>
          </a:solidFill>
        </a:ln>
      </dgm:spPr>
      <dgm:t>
        <a:bodyPr/>
        <a:lstStyle/>
        <a:p>
          <a:endParaRPr lang="pl-PL"/>
        </a:p>
      </dgm:t>
    </dgm:pt>
    <dgm:pt modelId="{0F05E9EC-758B-4CE5-A0A2-2BFE90F7C744}" type="sibTrans" cxnId="{157E54DF-3829-4885-8D46-CFEF1ED0670A}">
      <dgm:prSet/>
      <dgm:spPr/>
      <dgm:t>
        <a:bodyPr/>
        <a:lstStyle/>
        <a:p>
          <a:endParaRPr lang="pl-PL"/>
        </a:p>
      </dgm:t>
    </dgm:pt>
    <dgm:pt modelId="{B76204AF-16F3-4887-A9A0-22E613833F70}">
      <dgm:prSet phldrT="[Tekst]" custT="1"/>
      <dgm:spPr>
        <a:solidFill>
          <a:srgbClr val="FA12CE"/>
        </a:solidFill>
        <a:ln>
          <a:solidFill>
            <a:srgbClr val="FA12CE"/>
          </a:solidFill>
        </a:ln>
      </dgm:spPr>
      <dgm:t>
        <a:bodyPr/>
        <a:lstStyle/>
        <a:p>
          <a:r>
            <a: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II pakiet bonów na szkolenia zawodowe </a:t>
          </a:r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(max. 5 055 zł)</a:t>
          </a:r>
        </a:p>
      </dgm:t>
    </dgm:pt>
    <dgm:pt modelId="{E064860D-A931-4416-91D0-92F1770E04B1}" type="parTrans" cxnId="{300D10C1-4084-4D52-B9CC-2BBBA14FA3D4}">
      <dgm:prSet/>
      <dgm:spPr>
        <a:ln>
          <a:solidFill>
            <a:srgbClr val="FA12CE"/>
          </a:solidFill>
        </a:ln>
      </dgm:spPr>
      <dgm:t>
        <a:bodyPr/>
        <a:lstStyle/>
        <a:p>
          <a:endParaRPr lang="pl-PL"/>
        </a:p>
      </dgm:t>
    </dgm:pt>
    <dgm:pt modelId="{E7B7BFDC-4332-48D2-9587-14D3BC094960}" type="sibTrans" cxnId="{300D10C1-4084-4D52-B9CC-2BBBA14FA3D4}">
      <dgm:prSet/>
      <dgm:spPr/>
      <dgm:t>
        <a:bodyPr/>
        <a:lstStyle/>
        <a:p>
          <a:endParaRPr lang="pl-PL"/>
        </a:p>
      </dgm:t>
    </dgm:pt>
    <dgm:pt modelId="{76946895-A8B0-44E0-8C91-635D2E49174B}">
      <dgm:prSet phldrT="[Tekst]" custT="1"/>
      <dgm:spPr>
        <a:solidFill>
          <a:srgbClr val="FA12CE"/>
        </a:solidFill>
        <a:ln>
          <a:solidFill>
            <a:srgbClr val="FA12CE"/>
          </a:solidFill>
        </a:ln>
      </dgm:spPr>
      <dgm:t>
        <a:bodyPr/>
        <a:lstStyle/>
        <a:p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337 bonów po 15 zł, 15 % wkładu własnego</a:t>
          </a:r>
        </a:p>
        <a:p>
          <a:r>
            <a:rPr lang="pl-PL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(4297 zł dofinansowania, 758 zł wkładu własnego</a:t>
          </a:r>
          <a:r>
            <a:rPr lang="pl-PL" sz="14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9623744A-73A7-4612-A3EB-A40AD9F7F2D7}" type="parTrans" cxnId="{C8083C41-1777-44D6-9154-71D92F8DFE5E}">
      <dgm:prSet/>
      <dgm:spPr>
        <a:ln>
          <a:solidFill>
            <a:srgbClr val="FA12CE"/>
          </a:solidFill>
        </a:ln>
      </dgm:spPr>
      <dgm:t>
        <a:bodyPr/>
        <a:lstStyle/>
        <a:p>
          <a:endParaRPr lang="pl-PL"/>
        </a:p>
      </dgm:t>
    </dgm:pt>
    <dgm:pt modelId="{FB0D5E1E-4C60-4AB3-B09F-7122AFBD592D}" type="sibTrans" cxnId="{C8083C41-1777-44D6-9154-71D92F8DFE5E}">
      <dgm:prSet/>
      <dgm:spPr/>
      <dgm:t>
        <a:bodyPr/>
        <a:lstStyle/>
        <a:p>
          <a:endParaRPr lang="pl-PL"/>
        </a:p>
      </dgm:t>
    </dgm:pt>
    <dgm:pt modelId="{B7B062C0-4496-4A14-80AB-37AEF5A76688}" type="pres">
      <dgm:prSet presAssocID="{669BFE56-48C2-4237-A5EC-3A48D530B10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300BC88-72E8-48A3-B7DF-47E83CF9EFE3}" type="pres">
      <dgm:prSet presAssocID="{1970D71B-B8A5-4A50-96F9-30E1C22FE048}" presName="root1" presStyleCnt="0"/>
      <dgm:spPr/>
    </dgm:pt>
    <dgm:pt modelId="{DB18747B-C8AD-4FCA-9A6E-0F2C91E61022}" type="pres">
      <dgm:prSet presAssocID="{1970D71B-B8A5-4A50-96F9-30E1C22FE048}" presName="LevelOneTextNode" presStyleLbl="node0" presStyleIdx="0" presStyleCnt="1">
        <dgm:presLayoutVars>
          <dgm:chPref val="3"/>
        </dgm:presLayoutVars>
      </dgm:prSet>
      <dgm:spPr/>
    </dgm:pt>
    <dgm:pt modelId="{1354B8DD-3208-4F9F-9D9E-E42AB572AB4B}" type="pres">
      <dgm:prSet presAssocID="{1970D71B-B8A5-4A50-96F9-30E1C22FE048}" presName="level2hierChild" presStyleCnt="0"/>
      <dgm:spPr/>
    </dgm:pt>
    <dgm:pt modelId="{E2C78223-A3E0-40D3-9A2D-EADB91732449}" type="pres">
      <dgm:prSet presAssocID="{C78C33CC-0AD3-4E98-9A2C-ACB0EB017622}" presName="conn2-1" presStyleLbl="parChTrans1D2" presStyleIdx="0" presStyleCnt="2"/>
      <dgm:spPr/>
    </dgm:pt>
    <dgm:pt modelId="{BDF8A309-08F0-43DE-9239-925A94021B1C}" type="pres">
      <dgm:prSet presAssocID="{C78C33CC-0AD3-4E98-9A2C-ACB0EB017622}" presName="connTx" presStyleLbl="parChTrans1D2" presStyleIdx="0" presStyleCnt="2"/>
      <dgm:spPr/>
    </dgm:pt>
    <dgm:pt modelId="{D41D9F9F-A47D-4E74-BC36-D14E54045FE1}" type="pres">
      <dgm:prSet presAssocID="{BE84770A-45E3-4CB3-9A7F-130665F9923C}" presName="root2" presStyleCnt="0"/>
      <dgm:spPr/>
    </dgm:pt>
    <dgm:pt modelId="{F969100D-EE47-4220-8628-FF51D5215D17}" type="pres">
      <dgm:prSet presAssocID="{BE84770A-45E3-4CB3-9A7F-130665F9923C}" presName="LevelTwoTextNode" presStyleLbl="node2" presStyleIdx="0" presStyleCnt="2" custScaleX="126968">
        <dgm:presLayoutVars>
          <dgm:chPref val="3"/>
        </dgm:presLayoutVars>
      </dgm:prSet>
      <dgm:spPr/>
    </dgm:pt>
    <dgm:pt modelId="{9A9E7756-5700-4ED3-8316-0A0B78A8538B}" type="pres">
      <dgm:prSet presAssocID="{BE84770A-45E3-4CB3-9A7F-130665F9923C}" presName="level3hierChild" presStyleCnt="0"/>
      <dgm:spPr/>
    </dgm:pt>
    <dgm:pt modelId="{99B74BB4-1267-4D79-A1D5-465D2CA7C80B}" type="pres">
      <dgm:prSet presAssocID="{C868C1F7-F4E2-4AFD-AA8E-F83B70B322F8}" presName="conn2-1" presStyleLbl="parChTrans1D3" presStyleIdx="0" presStyleCnt="2"/>
      <dgm:spPr/>
    </dgm:pt>
    <dgm:pt modelId="{262D7A09-BFD5-4500-9C68-7FA3434C21E3}" type="pres">
      <dgm:prSet presAssocID="{C868C1F7-F4E2-4AFD-AA8E-F83B70B322F8}" presName="connTx" presStyleLbl="parChTrans1D3" presStyleIdx="0" presStyleCnt="2"/>
      <dgm:spPr/>
    </dgm:pt>
    <dgm:pt modelId="{E3AD085F-C6FF-4466-B90C-7EF2CEF71F72}" type="pres">
      <dgm:prSet presAssocID="{DD8B7693-EB81-4433-9E82-EEC259EEAD78}" presName="root2" presStyleCnt="0"/>
      <dgm:spPr/>
    </dgm:pt>
    <dgm:pt modelId="{0CC83EA7-6E53-4337-8259-CE5F1B5FAB7E}" type="pres">
      <dgm:prSet presAssocID="{DD8B7693-EB81-4433-9E82-EEC259EEAD78}" presName="LevelTwoTextNode" presStyleLbl="node3" presStyleIdx="0" presStyleCnt="2" custScaleX="115046">
        <dgm:presLayoutVars>
          <dgm:chPref val="3"/>
        </dgm:presLayoutVars>
      </dgm:prSet>
      <dgm:spPr/>
    </dgm:pt>
    <dgm:pt modelId="{AC44631B-CED3-40A4-920B-CFA91B7888F9}" type="pres">
      <dgm:prSet presAssocID="{DD8B7693-EB81-4433-9E82-EEC259EEAD78}" presName="level3hierChild" presStyleCnt="0"/>
      <dgm:spPr/>
    </dgm:pt>
    <dgm:pt modelId="{93DFD84C-E5C6-467F-A155-F3074BDC6F47}" type="pres">
      <dgm:prSet presAssocID="{E064860D-A931-4416-91D0-92F1770E04B1}" presName="conn2-1" presStyleLbl="parChTrans1D2" presStyleIdx="1" presStyleCnt="2"/>
      <dgm:spPr/>
    </dgm:pt>
    <dgm:pt modelId="{832B30B3-7EE2-4674-A2CC-8DFCAA692597}" type="pres">
      <dgm:prSet presAssocID="{E064860D-A931-4416-91D0-92F1770E04B1}" presName="connTx" presStyleLbl="parChTrans1D2" presStyleIdx="1" presStyleCnt="2"/>
      <dgm:spPr/>
    </dgm:pt>
    <dgm:pt modelId="{65CDAE0C-D9FB-407D-9714-B845363B93CF}" type="pres">
      <dgm:prSet presAssocID="{B76204AF-16F3-4887-A9A0-22E613833F70}" presName="root2" presStyleCnt="0"/>
      <dgm:spPr/>
    </dgm:pt>
    <dgm:pt modelId="{149D9CE1-7DE0-42CE-AE8E-AC551BDD4003}" type="pres">
      <dgm:prSet presAssocID="{B76204AF-16F3-4887-A9A0-22E613833F70}" presName="LevelTwoTextNode" presStyleLbl="node2" presStyleIdx="1" presStyleCnt="2" custScaleX="128887">
        <dgm:presLayoutVars>
          <dgm:chPref val="3"/>
        </dgm:presLayoutVars>
      </dgm:prSet>
      <dgm:spPr/>
    </dgm:pt>
    <dgm:pt modelId="{D138C9F3-F912-4CB4-883A-3A7DD7E07874}" type="pres">
      <dgm:prSet presAssocID="{B76204AF-16F3-4887-A9A0-22E613833F70}" presName="level3hierChild" presStyleCnt="0"/>
      <dgm:spPr/>
    </dgm:pt>
    <dgm:pt modelId="{4CA8ACFF-CB32-415F-8399-DD431BBF1561}" type="pres">
      <dgm:prSet presAssocID="{9623744A-73A7-4612-A3EB-A40AD9F7F2D7}" presName="conn2-1" presStyleLbl="parChTrans1D3" presStyleIdx="1" presStyleCnt="2"/>
      <dgm:spPr/>
    </dgm:pt>
    <dgm:pt modelId="{101C5C6D-56A2-47E5-85BD-723A2137F65F}" type="pres">
      <dgm:prSet presAssocID="{9623744A-73A7-4612-A3EB-A40AD9F7F2D7}" presName="connTx" presStyleLbl="parChTrans1D3" presStyleIdx="1" presStyleCnt="2"/>
      <dgm:spPr/>
    </dgm:pt>
    <dgm:pt modelId="{805FB8D6-543C-404B-BF36-4C9A03B8BBBC}" type="pres">
      <dgm:prSet presAssocID="{76946895-A8B0-44E0-8C91-635D2E49174B}" presName="root2" presStyleCnt="0"/>
      <dgm:spPr/>
    </dgm:pt>
    <dgm:pt modelId="{9A53F47D-79C9-4F93-9664-CE15AAC5A93A}" type="pres">
      <dgm:prSet presAssocID="{76946895-A8B0-44E0-8C91-635D2E49174B}" presName="LevelTwoTextNode" presStyleLbl="node3" presStyleIdx="1" presStyleCnt="2" custScaleX="115591">
        <dgm:presLayoutVars>
          <dgm:chPref val="3"/>
        </dgm:presLayoutVars>
      </dgm:prSet>
      <dgm:spPr/>
    </dgm:pt>
    <dgm:pt modelId="{E4B7A14B-54F7-4308-BFF4-2B6E8C833F3E}" type="pres">
      <dgm:prSet presAssocID="{76946895-A8B0-44E0-8C91-635D2E49174B}" presName="level3hierChild" presStyleCnt="0"/>
      <dgm:spPr/>
    </dgm:pt>
  </dgm:ptLst>
  <dgm:cxnLst>
    <dgm:cxn modelId="{A0C7F102-4EDA-449B-907F-AC23215F03C0}" srcId="{1970D71B-B8A5-4A50-96F9-30E1C22FE048}" destId="{BE84770A-45E3-4CB3-9A7F-130665F9923C}" srcOrd="0" destOrd="0" parTransId="{C78C33CC-0AD3-4E98-9A2C-ACB0EB017622}" sibTransId="{A3A7927B-572C-4404-8E11-E988504FF63E}"/>
    <dgm:cxn modelId="{6F3C5B0C-BB44-4EB0-88E5-EDC540D5FDCC}" type="presOf" srcId="{E064860D-A931-4416-91D0-92F1770E04B1}" destId="{832B30B3-7EE2-4674-A2CC-8DFCAA692597}" srcOrd="1" destOrd="0" presId="urn:microsoft.com/office/officeart/2005/8/layout/hierarchy2"/>
    <dgm:cxn modelId="{C6552B21-AA1E-44C5-837A-C75BBC7B85D9}" srcId="{669BFE56-48C2-4237-A5EC-3A48D530B10B}" destId="{1970D71B-B8A5-4A50-96F9-30E1C22FE048}" srcOrd="0" destOrd="0" parTransId="{CA0AB6B7-80B1-4070-9FDE-A1018DCB1F10}" sibTransId="{FB60803F-7B94-4E73-9E78-A9E2B3CAB9AB}"/>
    <dgm:cxn modelId="{54F78334-8DAB-4DA6-914F-F427FE22861E}" type="presOf" srcId="{DD8B7693-EB81-4433-9E82-EEC259EEAD78}" destId="{0CC83EA7-6E53-4337-8259-CE5F1B5FAB7E}" srcOrd="0" destOrd="0" presId="urn:microsoft.com/office/officeart/2005/8/layout/hierarchy2"/>
    <dgm:cxn modelId="{F9C3E839-29F0-4DCA-9107-3B882AC4EDC1}" type="presOf" srcId="{C868C1F7-F4E2-4AFD-AA8E-F83B70B322F8}" destId="{99B74BB4-1267-4D79-A1D5-465D2CA7C80B}" srcOrd="0" destOrd="0" presId="urn:microsoft.com/office/officeart/2005/8/layout/hierarchy2"/>
    <dgm:cxn modelId="{A146353F-A216-45E0-862B-63EA7DFBD8E2}" type="presOf" srcId="{BE84770A-45E3-4CB3-9A7F-130665F9923C}" destId="{F969100D-EE47-4220-8628-FF51D5215D17}" srcOrd="0" destOrd="0" presId="urn:microsoft.com/office/officeart/2005/8/layout/hierarchy2"/>
    <dgm:cxn modelId="{7B27C140-365B-4518-A32E-7E98084921FC}" type="presOf" srcId="{1970D71B-B8A5-4A50-96F9-30E1C22FE048}" destId="{DB18747B-C8AD-4FCA-9A6E-0F2C91E61022}" srcOrd="0" destOrd="0" presId="urn:microsoft.com/office/officeart/2005/8/layout/hierarchy2"/>
    <dgm:cxn modelId="{C8083C41-1777-44D6-9154-71D92F8DFE5E}" srcId="{B76204AF-16F3-4887-A9A0-22E613833F70}" destId="{76946895-A8B0-44E0-8C91-635D2E49174B}" srcOrd="0" destOrd="0" parTransId="{9623744A-73A7-4612-A3EB-A40AD9F7F2D7}" sibTransId="{FB0D5E1E-4C60-4AB3-B09F-7122AFBD592D}"/>
    <dgm:cxn modelId="{592E247A-2B53-4651-ABF2-69624A1DA832}" type="presOf" srcId="{C78C33CC-0AD3-4E98-9A2C-ACB0EB017622}" destId="{BDF8A309-08F0-43DE-9239-925A94021B1C}" srcOrd="1" destOrd="0" presId="urn:microsoft.com/office/officeart/2005/8/layout/hierarchy2"/>
    <dgm:cxn modelId="{8789327E-CDB5-4048-89CB-B1A7DF888DC7}" type="presOf" srcId="{9623744A-73A7-4612-A3EB-A40AD9F7F2D7}" destId="{101C5C6D-56A2-47E5-85BD-723A2137F65F}" srcOrd="1" destOrd="0" presId="urn:microsoft.com/office/officeart/2005/8/layout/hierarchy2"/>
    <dgm:cxn modelId="{3ACF3894-75F2-482B-9213-1AC122618879}" type="presOf" srcId="{C78C33CC-0AD3-4E98-9A2C-ACB0EB017622}" destId="{E2C78223-A3E0-40D3-9A2D-EADB91732449}" srcOrd="0" destOrd="0" presId="urn:microsoft.com/office/officeart/2005/8/layout/hierarchy2"/>
    <dgm:cxn modelId="{CCCFC794-97B0-4344-9DDC-D8D22F9DB4F9}" type="presOf" srcId="{C868C1F7-F4E2-4AFD-AA8E-F83B70B322F8}" destId="{262D7A09-BFD5-4500-9C68-7FA3434C21E3}" srcOrd="1" destOrd="0" presId="urn:microsoft.com/office/officeart/2005/8/layout/hierarchy2"/>
    <dgm:cxn modelId="{2F6515A4-57CB-4604-9802-F34F49C7CE49}" type="presOf" srcId="{E064860D-A931-4416-91D0-92F1770E04B1}" destId="{93DFD84C-E5C6-467F-A155-F3074BDC6F47}" srcOrd="0" destOrd="0" presId="urn:microsoft.com/office/officeart/2005/8/layout/hierarchy2"/>
    <dgm:cxn modelId="{300D10C1-4084-4D52-B9CC-2BBBA14FA3D4}" srcId="{1970D71B-B8A5-4A50-96F9-30E1C22FE048}" destId="{B76204AF-16F3-4887-A9A0-22E613833F70}" srcOrd="1" destOrd="0" parTransId="{E064860D-A931-4416-91D0-92F1770E04B1}" sibTransId="{E7B7BFDC-4332-48D2-9587-14D3BC094960}"/>
    <dgm:cxn modelId="{18CE4EC6-A7F1-4058-AEE7-4EDDC8097AF5}" type="presOf" srcId="{669BFE56-48C2-4237-A5EC-3A48D530B10B}" destId="{B7B062C0-4496-4A14-80AB-37AEF5A76688}" srcOrd="0" destOrd="0" presId="urn:microsoft.com/office/officeart/2005/8/layout/hierarchy2"/>
    <dgm:cxn modelId="{CC3DA2D3-B804-424E-9FEB-D6CA28F24634}" type="presOf" srcId="{76946895-A8B0-44E0-8C91-635D2E49174B}" destId="{9A53F47D-79C9-4F93-9664-CE15AAC5A93A}" srcOrd="0" destOrd="0" presId="urn:microsoft.com/office/officeart/2005/8/layout/hierarchy2"/>
    <dgm:cxn modelId="{60323BDB-4C68-43B9-9FA1-A2D931C661F6}" type="presOf" srcId="{B76204AF-16F3-4887-A9A0-22E613833F70}" destId="{149D9CE1-7DE0-42CE-AE8E-AC551BDD4003}" srcOrd="0" destOrd="0" presId="urn:microsoft.com/office/officeart/2005/8/layout/hierarchy2"/>
    <dgm:cxn modelId="{157E54DF-3829-4885-8D46-CFEF1ED0670A}" srcId="{BE84770A-45E3-4CB3-9A7F-130665F9923C}" destId="{DD8B7693-EB81-4433-9E82-EEC259EEAD78}" srcOrd="0" destOrd="0" parTransId="{C868C1F7-F4E2-4AFD-AA8E-F83B70B322F8}" sibTransId="{0F05E9EC-758B-4CE5-A0A2-2BFE90F7C744}"/>
    <dgm:cxn modelId="{80DA92EB-C5DA-41DA-A442-F2AC16FB3D65}" type="presOf" srcId="{9623744A-73A7-4612-A3EB-A40AD9F7F2D7}" destId="{4CA8ACFF-CB32-415F-8399-DD431BBF1561}" srcOrd="0" destOrd="0" presId="urn:microsoft.com/office/officeart/2005/8/layout/hierarchy2"/>
    <dgm:cxn modelId="{C0F9ACE4-AD33-4E7B-88E3-2C69050B1B98}" type="presParOf" srcId="{B7B062C0-4496-4A14-80AB-37AEF5A76688}" destId="{1300BC88-72E8-48A3-B7DF-47E83CF9EFE3}" srcOrd="0" destOrd="0" presId="urn:microsoft.com/office/officeart/2005/8/layout/hierarchy2"/>
    <dgm:cxn modelId="{21738F30-7B75-4CF7-91E1-B12CC2978EBE}" type="presParOf" srcId="{1300BC88-72E8-48A3-B7DF-47E83CF9EFE3}" destId="{DB18747B-C8AD-4FCA-9A6E-0F2C91E61022}" srcOrd="0" destOrd="0" presId="urn:microsoft.com/office/officeart/2005/8/layout/hierarchy2"/>
    <dgm:cxn modelId="{C304C86F-1EA5-4820-9824-C09351221CA3}" type="presParOf" srcId="{1300BC88-72E8-48A3-B7DF-47E83CF9EFE3}" destId="{1354B8DD-3208-4F9F-9D9E-E42AB572AB4B}" srcOrd="1" destOrd="0" presId="urn:microsoft.com/office/officeart/2005/8/layout/hierarchy2"/>
    <dgm:cxn modelId="{6A38BEAD-5AD3-4295-BD56-99CF341B9BE2}" type="presParOf" srcId="{1354B8DD-3208-4F9F-9D9E-E42AB572AB4B}" destId="{E2C78223-A3E0-40D3-9A2D-EADB91732449}" srcOrd="0" destOrd="0" presId="urn:microsoft.com/office/officeart/2005/8/layout/hierarchy2"/>
    <dgm:cxn modelId="{E3BD8764-9018-497E-B8F6-357F6D0527B9}" type="presParOf" srcId="{E2C78223-A3E0-40D3-9A2D-EADB91732449}" destId="{BDF8A309-08F0-43DE-9239-925A94021B1C}" srcOrd="0" destOrd="0" presId="urn:microsoft.com/office/officeart/2005/8/layout/hierarchy2"/>
    <dgm:cxn modelId="{9AFA5A98-7BEA-4B8B-A53F-F1028EAC1800}" type="presParOf" srcId="{1354B8DD-3208-4F9F-9D9E-E42AB572AB4B}" destId="{D41D9F9F-A47D-4E74-BC36-D14E54045FE1}" srcOrd="1" destOrd="0" presId="urn:microsoft.com/office/officeart/2005/8/layout/hierarchy2"/>
    <dgm:cxn modelId="{1868E83C-7658-4BE7-855D-D4C4E3470552}" type="presParOf" srcId="{D41D9F9F-A47D-4E74-BC36-D14E54045FE1}" destId="{F969100D-EE47-4220-8628-FF51D5215D17}" srcOrd="0" destOrd="0" presId="urn:microsoft.com/office/officeart/2005/8/layout/hierarchy2"/>
    <dgm:cxn modelId="{76FB7501-9A9C-49FC-A6FA-E6498D9C3BFC}" type="presParOf" srcId="{D41D9F9F-A47D-4E74-BC36-D14E54045FE1}" destId="{9A9E7756-5700-4ED3-8316-0A0B78A8538B}" srcOrd="1" destOrd="0" presId="urn:microsoft.com/office/officeart/2005/8/layout/hierarchy2"/>
    <dgm:cxn modelId="{3D0F876B-C190-46B3-B2C4-3167A863C6B6}" type="presParOf" srcId="{9A9E7756-5700-4ED3-8316-0A0B78A8538B}" destId="{99B74BB4-1267-4D79-A1D5-465D2CA7C80B}" srcOrd="0" destOrd="0" presId="urn:microsoft.com/office/officeart/2005/8/layout/hierarchy2"/>
    <dgm:cxn modelId="{A6A6E017-684F-4827-998F-37FDAF27A8DB}" type="presParOf" srcId="{99B74BB4-1267-4D79-A1D5-465D2CA7C80B}" destId="{262D7A09-BFD5-4500-9C68-7FA3434C21E3}" srcOrd="0" destOrd="0" presId="urn:microsoft.com/office/officeart/2005/8/layout/hierarchy2"/>
    <dgm:cxn modelId="{55027A65-6C13-41AE-A7D8-10E04EE16CD9}" type="presParOf" srcId="{9A9E7756-5700-4ED3-8316-0A0B78A8538B}" destId="{E3AD085F-C6FF-4466-B90C-7EF2CEF71F72}" srcOrd="1" destOrd="0" presId="urn:microsoft.com/office/officeart/2005/8/layout/hierarchy2"/>
    <dgm:cxn modelId="{F1E085EE-40EE-426B-8921-AC5F3050C7B2}" type="presParOf" srcId="{E3AD085F-C6FF-4466-B90C-7EF2CEF71F72}" destId="{0CC83EA7-6E53-4337-8259-CE5F1B5FAB7E}" srcOrd="0" destOrd="0" presId="urn:microsoft.com/office/officeart/2005/8/layout/hierarchy2"/>
    <dgm:cxn modelId="{293AEFC0-D018-4F1F-B914-E79A6464D511}" type="presParOf" srcId="{E3AD085F-C6FF-4466-B90C-7EF2CEF71F72}" destId="{AC44631B-CED3-40A4-920B-CFA91B7888F9}" srcOrd="1" destOrd="0" presId="urn:microsoft.com/office/officeart/2005/8/layout/hierarchy2"/>
    <dgm:cxn modelId="{3A53E78B-011D-418B-BB88-EFEE216DEDF6}" type="presParOf" srcId="{1354B8DD-3208-4F9F-9D9E-E42AB572AB4B}" destId="{93DFD84C-E5C6-467F-A155-F3074BDC6F47}" srcOrd="2" destOrd="0" presId="urn:microsoft.com/office/officeart/2005/8/layout/hierarchy2"/>
    <dgm:cxn modelId="{4E22C440-C430-481D-9639-06D635374D53}" type="presParOf" srcId="{93DFD84C-E5C6-467F-A155-F3074BDC6F47}" destId="{832B30B3-7EE2-4674-A2CC-8DFCAA692597}" srcOrd="0" destOrd="0" presId="urn:microsoft.com/office/officeart/2005/8/layout/hierarchy2"/>
    <dgm:cxn modelId="{C46076C3-E6DE-4AAD-B052-BABEFD7CD1B8}" type="presParOf" srcId="{1354B8DD-3208-4F9F-9D9E-E42AB572AB4B}" destId="{65CDAE0C-D9FB-407D-9714-B845363B93CF}" srcOrd="3" destOrd="0" presId="urn:microsoft.com/office/officeart/2005/8/layout/hierarchy2"/>
    <dgm:cxn modelId="{AF57895B-775E-4BFA-A05E-1E1D9C66EDEC}" type="presParOf" srcId="{65CDAE0C-D9FB-407D-9714-B845363B93CF}" destId="{149D9CE1-7DE0-42CE-AE8E-AC551BDD4003}" srcOrd="0" destOrd="0" presId="urn:microsoft.com/office/officeart/2005/8/layout/hierarchy2"/>
    <dgm:cxn modelId="{0782A14C-00A7-492B-8025-064BA279544E}" type="presParOf" srcId="{65CDAE0C-D9FB-407D-9714-B845363B93CF}" destId="{D138C9F3-F912-4CB4-883A-3A7DD7E07874}" srcOrd="1" destOrd="0" presId="urn:microsoft.com/office/officeart/2005/8/layout/hierarchy2"/>
    <dgm:cxn modelId="{3127A5BF-70F5-4F3C-9FAC-DFC466ACBA0D}" type="presParOf" srcId="{D138C9F3-F912-4CB4-883A-3A7DD7E07874}" destId="{4CA8ACFF-CB32-415F-8399-DD431BBF1561}" srcOrd="0" destOrd="0" presId="urn:microsoft.com/office/officeart/2005/8/layout/hierarchy2"/>
    <dgm:cxn modelId="{A2BCB1D2-5868-4A6E-9478-261205091B1B}" type="presParOf" srcId="{4CA8ACFF-CB32-415F-8399-DD431BBF1561}" destId="{101C5C6D-56A2-47E5-85BD-723A2137F65F}" srcOrd="0" destOrd="0" presId="urn:microsoft.com/office/officeart/2005/8/layout/hierarchy2"/>
    <dgm:cxn modelId="{CF551F1D-F7DD-4F61-A46B-B6533593891C}" type="presParOf" srcId="{D138C9F3-F912-4CB4-883A-3A7DD7E07874}" destId="{805FB8D6-543C-404B-BF36-4C9A03B8BBBC}" srcOrd="1" destOrd="0" presId="urn:microsoft.com/office/officeart/2005/8/layout/hierarchy2"/>
    <dgm:cxn modelId="{9249704B-AD2B-4D1F-B55E-DAC67950DF4D}" type="presParOf" srcId="{805FB8D6-543C-404B-BF36-4C9A03B8BBBC}" destId="{9A53F47D-79C9-4F93-9664-CE15AAC5A93A}" srcOrd="0" destOrd="0" presId="urn:microsoft.com/office/officeart/2005/8/layout/hierarchy2"/>
    <dgm:cxn modelId="{3BB7A3BD-AB38-4413-B5EA-1A0835BC678E}" type="presParOf" srcId="{805FB8D6-543C-404B-BF36-4C9A03B8BBBC}" destId="{E4B7A14B-54F7-4308-BFF4-2B6E8C833F3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15773C-9B89-40B7-BD1C-21544ACD0F84}" type="doc">
      <dgm:prSet loTypeId="urn:microsoft.com/office/officeart/2005/8/layout/cycle3" loCatId="cycle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pl-PL"/>
        </a:p>
      </dgm:t>
    </dgm:pt>
    <dgm:pt modelId="{9B904700-D771-414A-89F4-E7A162280058}">
      <dgm:prSet phldrT="[Tekst]"/>
      <dgm:spPr/>
      <dgm:t>
        <a:bodyPr/>
        <a:lstStyle/>
        <a:p>
          <a:r>
            <a:rPr lang="pl-PL" dirty="0"/>
            <a:t>KLIENT INDYWIDUALNY</a:t>
          </a:r>
        </a:p>
      </dgm:t>
    </dgm:pt>
    <dgm:pt modelId="{4092A7C5-E8EA-48F2-B6CA-1249E71BD599}" type="parTrans" cxnId="{D1018A6F-4206-4F98-B4B1-086A1D15138B}">
      <dgm:prSet/>
      <dgm:spPr/>
      <dgm:t>
        <a:bodyPr/>
        <a:lstStyle/>
        <a:p>
          <a:endParaRPr lang="pl-PL"/>
        </a:p>
      </dgm:t>
    </dgm:pt>
    <dgm:pt modelId="{DFE9658E-D5FD-4E3C-BF5B-933B0F2751FC}" type="sibTrans" cxnId="{D1018A6F-4206-4F98-B4B1-086A1D15138B}">
      <dgm:prSet/>
      <dgm:spPr>
        <a:solidFill>
          <a:srgbClr val="92D050"/>
        </a:solidFill>
      </dgm:spPr>
      <dgm:t>
        <a:bodyPr/>
        <a:lstStyle/>
        <a:p>
          <a:endParaRPr lang="pl-PL"/>
        </a:p>
      </dgm:t>
    </dgm:pt>
    <dgm:pt modelId="{66DA845A-93FC-4E59-A6BB-47557FE26790}">
      <dgm:prSet phldrT="[Tekst]" custT="1"/>
      <dgm:spPr/>
      <dgm:t>
        <a:bodyPr/>
        <a:lstStyle/>
        <a:p>
          <a:r>
            <a:rPr lang="pl-PL" sz="1400" dirty="0"/>
            <a:t>WUP KRAKÓW</a:t>
          </a:r>
        </a:p>
        <a:p>
          <a:r>
            <a:rPr lang="pl-PL" sz="1400" dirty="0"/>
            <a:t>Spotkanie z doradcą zawodowym</a:t>
          </a:r>
        </a:p>
        <a:p>
          <a:r>
            <a:rPr lang="pl-PL" sz="1200" dirty="0"/>
            <a:t>Umowa o dofinansowanie</a:t>
          </a:r>
        </a:p>
      </dgm:t>
    </dgm:pt>
    <dgm:pt modelId="{2257FF5F-1E38-4816-B38B-3BA015455803}" type="parTrans" cxnId="{8361DA57-5FF4-4761-BDBE-5D21907E9D59}">
      <dgm:prSet/>
      <dgm:spPr/>
      <dgm:t>
        <a:bodyPr/>
        <a:lstStyle/>
        <a:p>
          <a:endParaRPr lang="pl-PL"/>
        </a:p>
      </dgm:t>
    </dgm:pt>
    <dgm:pt modelId="{41484D2D-40C3-446A-BEE4-683C6D10A569}" type="sibTrans" cxnId="{8361DA57-5FF4-4761-BDBE-5D21907E9D59}">
      <dgm:prSet/>
      <dgm:spPr/>
      <dgm:t>
        <a:bodyPr/>
        <a:lstStyle/>
        <a:p>
          <a:endParaRPr lang="pl-PL"/>
        </a:p>
      </dgm:t>
    </dgm:pt>
    <dgm:pt modelId="{61940D69-CBB8-4138-98F1-94AF0B23B91E}">
      <dgm:prSet phldrT="[Tekst]"/>
      <dgm:spPr/>
      <dgm:t>
        <a:bodyPr/>
        <a:lstStyle/>
        <a:p>
          <a:r>
            <a:rPr lang="pl-PL" b="1" dirty="0"/>
            <a:t>SODEXO</a:t>
          </a:r>
        </a:p>
        <a:p>
          <a:r>
            <a:rPr lang="pl-PL" dirty="0">
              <a:latin typeface="+mn-lt"/>
            </a:rPr>
            <a:t>Emisja i rozliczanie bonów</a:t>
          </a:r>
          <a:endParaRPr lang="pl-PL" b="1" dirty="0"/>
        </a:p>
      </dgm:t>
    </dgm:pt>
    <dgm:pt modelId="{E21248C4-5351-42F1-BC77-26D059509859}" type="parTrans" cxnId="{DD6E4FF7-AB5E-49C6-B011-B8F5AA029189}">
      <dgm:prSet/>
      <dgm:spPr/>
      <dgm:t>
        <a:bodyPr/>
        <a:lstStyle/>
        <a:p>
          <a:endParaRPr lang="pl-PL"/>
        </a:p>
      </dgm:t>
    </dgm:pt>
    <dgm:pt modelId="{DCBBC7F2-F214-4991-BACC-7E9A19BFD992}" type="sibTrans" cxnId="{DD6E4FF7-AB5E-49C6-B011-B8F5AA029189}">
      <dgm:prSet/>
      <dgm:spPr/>
      <dgm:t>
        <a:bodyPr/>
        <a:lstStyle/>
        <a:p>
          <a:endParaRPr lang="pl-PL"/>
        </a:p>
      </dgm:t>
    </dgm:pt>
    <dgm:pt modelId="{547D00D9-3137-4482-89D8-E04ABD300CEB}">
      <dgm:prSet phldrT="[Tekst]"/>
      <dgm:spPr/>
      <dgm:t>
        <a:bodyPr/>
        <a:lstStyle/>
        <a:p>
          <a:r>
            <a:rPr lang="pl-PL" dirty="0"/>
            <a:t>USŁUGODAWCY</a:t>
          </a:r>
        </a:p>
        <a:p>
          <a:r>
            <a:rPr lang="pl-PL" dirty="0"/>
            <a:t>Instytucje szkoleniowe oferujące szkolenia ogólne i zawodowe w BUR </a:t>
          </a:r>
        </a:p>
      </dgm:t>
    </dgm:pt>
    <dgm:pt modelId="{FE226EE1-4CF2-4C7D-999F-A2AC52C33BEC}" type="parTrans" cxnId="{CABBE1DF-2F05-454F-978C-AB320FC37487}">
      <dgm:prSet/>
      <dgm:spPr/>
      <dgm:t>
        <a:bodyPr/>
        <a:lstStyle/>
        <a:p>
          <a:endParaRPr lang="pl-PL"/>
        </a:p>
      </dgm:t>
    </dgm:pt>
    <dgm:pt modelId="{81051001-3E8F-4381-8FE6-950B185580C5}" type="sibTrans" cxnId="{CABBE1DF-2F05-454F-978C-AB320FC37487}">
      <dgm:prSet/>
      <dgm:spPr/>
      <dgm:t>
        <a:bodyPr/>
        <a:lstStyle/>
        <a:p>
          <a:endParaRPr lang="pl-PL"/>
        </a:p>
      </dgm:t>
    </dgm:pt>
    <dgm:pt modelId="{DCA40F71-9898-449B-B129-2F66FDE20E16}">
      <dgm:prSet phldrT="[Tekst]" custT="1"/>
      <dgm:spPr/>
      <dgm:t>
        <a:bodyPr/>
        <a:lstStyle/>
        <a:p>
          <a:r>
            <a:rPr lang="pl-PL" sz="1400" dirty="0"/>
            <a:t>BAZA USŁUG ROZWOJOWYCH</a:t>
          </a:r>
        </a:p>
        <a:p>
          <a:r>
            <a:rPr lang="pl-PL" sz="1000" dirty="0">
              <a:latin typeface="+mn-lt"/>
            </a:rPr>
            <a:t>USŁUGI ROZWOJOWE </a:t>
          </a:r>
          <a:r>
            <a:rPr lang="pl-PL" sz="1100" dirty="0">
              <a:latin typeface="+mn-lt"/>
            </a:rPr>
            <a:t>– usługodawcy </a:t>
          </a:r>
          <a:br>
            <a:rPr lang="pl-PL" sz="1100" dirty="0">
              <a:latin typeface="+mn-lt"/>
            </a:rPr>
          </a:br>
          <a:r>
            <a:rPr lang="pl-PL" sz="1100" dirty="0">
              <a:latin typeface="+mn-lt"/>
            </a:rPr>
            <a:t>zweryfikowani  pod kątem </a:t>
          </a:r>
          <a:br>
            <a:rPr lang="pl-PL" sz="1100" dirty="0">
              <a:latin typeface="+mn-lt"/>
            </a:rPr>
          </a:br>
          <a:r>
            <a:rPr lang="pl-PL" sz="1100" dirty="0">
              <a:latin typeface="+mn-lt"/>
            </a:rPr>
            <a:t>jakości świadczonych usług</a:t>
          </a:r>
          <a:endParaRPr lang="pl-PL" sz="1100" dirty="0"/>
        </a:p>
      </dgm:t>
    </dgm:pt>
    <dgm:pt modelId="{3A0C15CE-AB93-4B00-8DCD-5FB0E422EB23}" type="sibTrans" cxnId="{1BAC0993-F7C1-4E51-81E6-DB518C302C9C}">
      <dgm:prSet/>
      <dgm:spPr/>
      <dgm:t>
        <a:bodyPr/>
        <a:lstStyle/>
        <a:p>
          <a:endParaRPr lang="pl-PL"/>
        </a:p>
      </dgm:t>
    </dgm:pt>
    <dgm:pt modelId="{09881189-2B48-4331-8BE5-9F6DCE8E46B6}" type="parTrans" cxnId="{1BAC0993-F7C1-4E51-81E6-DB518C302C9C}">
      <dgm:prSet/>
      <dgm:spPr/>
      <dgm:t>
        <a:bodyPr/>
        <a:lstStyle/>
        <a:p>
          <a:endParaRPr lang="pl-PL"/>
        </a:p>
      </dgm:t>
    </dgm:pt>
    <dgm:pt modelId="{B10D9D6C-F943-4B33-9F04-7AD06AEBD25D}" type="pres">
      <dgm:prSet presAssocID="{1415773C-9B89-40B7-BD1C-21544ACD0F84}" presName="Name0" presStyleCnt="0">
        <dgm:presLayoutVars>
          <dgm:dir/>
          <dgm:resizeHandles val="exact"/>
        </dgm:presLayoutVars>
      </dgm:prSet>
      <dgm:spPr/>
    </dgm:pt>
    <dgm:pt modelId="{EC96DA3E-50E9-4CCB-9E87-815F12147377}" type="pres">
      <dgm:prSet presAssocID="{1415773C-9B89-40B7-BD1C-21544ACD0F84}" presName="cycle" presStyleCnt="0"/>
      <dgm:spPr/>
    </dgm:pt>
    <dgm:pt modelId="{F685635D-A782-42B7-A05E-70F8C44038B5}" type="pres">
      <dgm:prSet presAssocID="{9B904700-D771-414A-89F4-E7A162280058}" presName="nodeFirstNode" presStyleLbl="node1" presStyleIdx="0" presStyleCnt="5" custAng="0" custScaleY="98358">
        <dgm:presLayoutVars>
          <dgm:bulletEnabled val="1"/>
        </dgm:presLayoutVars>
      </dgm:prSet>
      <dgm:spPr/>
    </dgm:pt>
    <dgm:pt modelId="{A5A835F1-287D-4923-8FFB-CEA3463CBC7E}" type="pres">
      <dgm:prSet presAssocID="{DFE9658E-D5FD-4E3C-BF5B-933B0F2751FC}" presName="sibTransFirstNode" presStyleLbl="bgShp" presStyleIdx="0" presStyleCnt="1"/>
      <dgm:spPr/>
    </dgm:pt>
    <dgm:pt modelId="{FCDEDD20-BB45-4ECD-BE48-A3EFD9648F16}" type="pres">
      <dgm:prSet presAssocID="{66DA845A-93FC-4E59-A6BB-47557FE26790}" presName="nodeFollowingNodes" presStyleLbl="node1" presStyleIdx="1" presStyleCnt="5" custRadScaleRad="151992" custRadScaleInc="12102">
        <dgm:presLayoutVars>
          <dgm:bulletEnabled val="1"/>
        </dgm:presLayoutVars>
      </dgm:prSet>
      <dgm:spPr/>
    </dgm:pt>
    <dgm:pt modelId="{9191E6F3-7DE8-452C-8D85-DCAECB065A1A}" type="pres">
      <dgm:prSet presAssocID="{61940D69-CBB8-4138-98F1-94AF0B23B91E}" presName="nodeFollowingNodes" presStyleLbl="node1" presStyleIdx="2" presStyleCnt="5" custRadScaleRad="117719" custRadScaleInc="-22295">
        <dgm:presLayoutVars>
          <dgm:bulletEnabled val="1"/>
        </dgm:presLayoutVars>
      </dgm:prSet>
      <dgm:spPr/>
    </dgm:pt>
    <dgm:pt modelId="{DA91D66C-A26A-4AB0-8B17-71DBCD17CCB4}" type="pres">
      <dgm:prSet presAssocID="{DCA40F71-9898-449B-B129-2F66FDE20E16}" presName="nodeFollowingNodes" presStyleLbl="node1" presStyleIdx="3" presStyleCnt="5" custScaleY="112799" custRadScaleRad="110318" custRadScaleInc="16653">
        <dgm:presLayoutVars>
          <dgm:bulletEnabled val="1"/>
        </dgm:presLayoutVars>
      </dgm:prSet>
      <dgm:spPr/>
    </dgm:pt>
    <dgm:pt modelId="{ADA597B5-46CB-45F7-B890-53558608B98D}" type="pres">
      <dgm:prSet presAssocID="{547D00D9-3137-4482-89D8-E04ABD300CEB}" presName="nodeFollowingNodes" presStyleLbl="node1" presStyleIdx="4" presStyleCnt="5" custRadScaleRad="148866" custRadScaleInc="-14165">
        <dgm:presLayoutVars>
          <dgm:bulletEnabled val="1"/>
        </dgm:presLayoutVars>
      </dgm:prSet>
      <dgm:spPr/>
    </dgm:pt>
  </dgm:ptLst>
  <dgm:cxnLst>
    <dgm:cxn modelId="{E4F6F305-C464-4F6F-B31D-D5856B0072B9}" type="presOf" srcId="{DFE9658E-D5FD-4E3C-BF5B-933B0F2751FC}" destId="{A5A835F1-287D-4923-8FFB-CEA3463CBC7E}" srcOrd="0" destOrd="0" presId="urn:microsoft.com/office/officeart/2005/8/layout/cycle3"/>
    <dgm:cxn modelId="{DFA50F15-1604-4BA7-A2BA-2C7AA177CA09}" type="presOf" srcId="{1415773C-9B89-40B7-BD1C-21544ACD0F84}" destId="{B10D9D6C-F943-4B33-9F04-7AD06AEBD25D}" srcOrd="0" destOrd="0" presId="urn:microsoft.com/office/officeart/2005/8/layout/cycle3"/>
    <dgm:cxn modelId="{01AAC136-309D-4C16-A1A6-4F5B69DFE457}" type="presOf" srcId="{DCA40F71-9898-449B-B129-2F66FDE20E16}" destId="{DA91D66C-A26A-4AB0-8B17-71DBCD17CCB4}" srcOrd="0" destOrd="0" presId="urn:microsoft.com/office/officeart/2005/8/layout/cycle3"/>
    <dgm:cxn modelId="{908A854B-F1FF-494F-94A4-B66E09DA2DB6}" type="presOf" srcId="{9B904700-D771-414A-89F4-E7A162280058}" destId="{F685635D-A782-42B7-A05E-70F8C44038B5}" srcOrd="0" destOrd="0" presId="urn:microsoft.com/office/officeart/2005/8/layout/cycle3"/>
    <dgm:cxn modelId="{D1018A6F-4206-4F98-B4B1-086A1D15138B}" srcId="{1415773C-9B89-40B7-BD1C-21544ACD0F84}" destId="{9B904700-D771-414A-89F4-E7A162280058}" srcOrd="0" destOrd="0" parTransId="{4092A7C5-E8EA-48F2-B6CA-1249E71BD599}" sibTransId="{DFE9658E-D5FD-4E3C-BF5B-933B0F2751FC}"/>
    <dgm:cxn modelId="{8361DA57-5FF4-4761-BDBE-5D21907E9D59}" srcId="{1415773C-9B89-40B7-BD1C-21544ACD0F84}" destId="{66DA845A-93FC-4E59-A6BB-47557FE26790}" srcOrd="1" destOrd="0" parTransId="{2257FF5F-1E38-4816-B38B-3BA015455803}" sibTransId="{41484D2D-40C3-446A-BEE4-683C6D10A569}"/>
    <dgm:cxn modelId="{1BAC0993-F7C1-4E51-81E6-DB518C302C9C}" srcId="{1415773C-9B89-40B7-BD1C-21544ACD0F84}" destId="{DCA40F71-9898-449B-B129-2F66FDE20E16}" srcOrd="3" destOrd="0" parTransId="{09881189-2B48-4331-8BE5-9F6DCE8E46B6}" sibTransId="{3A0C15CE-AB93-4B00-8DCD-5FB0E422EB23}"/>
    <dgm:cxn modelId="{07C28AA4-10EB-4E94-9D09-70F2A2EED0D6}" type="presOf" srcId="{547D00D9-3137-4482-89D8-E04ABD300CEB}" destId="{ADA597B5-46CB-45F7-B890-53558608B98D}" srcOrd="0" destOrd="0" presId="urn:microsoft.com/office/officeart/2005/8/layout/cycle3"/>
    <dgm:cxn modelId="{08E96DAF-A08A-4B7F-9BDA-5CCC5611291A}" type="presOf" srcId="{66DA845A-93FC-4E59-A6BB-47557FE26790}" destId="{FCDEDD20-BB45-4ECD-BE48-A3EFD9648F16}" srcOrd="0" destOrd="0" presId="urn:microsoft.com/office/officeart/2005/8/layout/cycle3"/>
    <dgm:cxn modelId="{5FADECC2-2824-4B3F-A1A1-9684EAD61871}" type="presOf" srcId="{61940D69-CBB8-4138-98F1-94AF0B23B91E}" destId="{9191E6F3-7DE8-452C-8D85-DCAECB065A1A}" srcOrd="0" destOrd="0" presId="urn:microsoft.com/office/officeart/2005/8/layout/cycle3"/>
    <dgm:cxn modelId="{CABBE1DF-2F05-454F-978C-AB320FC37487}" srcId="{1415773C-9B89-40B7-BD1C-21544ACD0F84}" destId="{547D00D9-3137-4482-89D8-E04ABD300CEB}" srcOrd="4" destOrd="0" parTransId="{FE226EE1-4CF2-4C7D-999F-A2AC52C33BEC}" sibTransId="{81051001-3E8F-4381-8FE6-950B185580C5}"/>
    <dgm:cxn modelId="{DD6E4FF7-AB5E-49C6-B011-B8F5AA029189}" srcId="{1415773C-9B89-40B7-BD1C-21544ACD0F84}" destId="{61940D69-CBB8-4138-98F1-94AF0B23B91E}" srcOrd="2" destOrd="0" parTransId="{E21248C4-5351-42F1-BC77-26D059509859}" sibTransId="{DCBBC7F2-F214-4991-BACC-7E9A19BFD992}"/>
    <dgm:cxn modelId="{AC12DA94-3419-4826-8D67-EF5DD59BB973}" type="presParOf" srcId="{B10D9D6C-F943-4B33-9F04-7AD06AEBD25D}" destId="{EC96DA3E-50E9-4CCB-9E87-815F12147377}" srcOrd="0" destOrd="0" presId="urn:microsoft.com/office/officeart/2005/8/layout/cycle3"/>
    <dgm:cxn modelId="{2CFD38D7-A7A9-442F-BD16-08E953E641E9}" type="presParOf" srcId="{EC96DA3E-50E9-4CCB-9E87-815F12147377}" destId="{F685635D-A782-42B7-A05E-70F8C44038B5}" srcOrd="0" destOrd="0" presId="urn:microsoft.com/office/officeart/2005/8/layout/cycle3"/>
    <dgm:cxn modelId="{7B1A6FD0-58AB-4367-ADE6-B7F0C2069B3A}" type="presParOf" srcId="{EC96DA3E-50E9-4CCB-9E87-815F12147377}" destId="{A5A835F1-287D-4923-8FFB-CEA3463CBC7E}" srcOrd="1" destOrd="0" presId="urn:microsoft.com/office/officeart/2005/8/layout/cycle3"/>
    <dgm:cxn modelId="{118270A3-4219-48D0-B2EA-B94D75608C7D}" type="presParOf" srcId="{EC96DA3E-50E9-4CCB-9E87-815F12147377}" destId="{FCDEDD20-BB45-4ECD-BE48-A3EFD9648F16}" srcOrd="2" destOrd="0" presId="urn:microsoft.com/office/officeart/2005/8/layout/cycle3"/>
    <dgm:cxn modelId="{8551BA6E-9AF5-46FA-B251-4416D42A6C49}" type="presParOf" srcId="{EC96DA3E-50E9-4CCB-9E87-815F12147377}" destId="{9191E6F3-7DE8-452C-8D85-DCAECB065A1A}" srcOrd="3" destOrd="0" presId="urn:microsoft.com/office/officeart/2005/8/layout/cycle3"/>
    <dgm:cxn modelId="{77C5716B-490A-4C54-8145-F625E3F0B06A}" type="presParOf" srcId="{EC96DA3E-50E9-4CCB-9E87-815F12147377}" destId="{DA91D66C-A26A-4AB0-8B17-71DBCD17CCB4}" srcOrd="4" destOrd="0" presId="urn:microsoft.com/office/officeart/2005/8/layout/cycle3"/>
    <dgm:cxn modelId="{5BE3E1A8-AC7F-4306-8C4F-DB6106670F06}" type="presParOf" srcId="{EC96DA3E-50E9-4CCB-9E87-815F12147377}" destId="{ADA597B5-46CB-45F7-B890-53558608B98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8747B-C8AD-4FCA-9A6E-0F2C91E61022}">
      <dsp:nvSpPr>
        <dsp:cNvPr id="0" name=""/>
        <dsp:cNvSpPr/>
      </dsp:nvSpPr>
      <dsp:spPr>
        <a:xfrm>
          <a:off x="5370" y="1778924"/>
          <a:ext cx="1936227" cy="968113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rgbClr val="07A9C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Bilans Kariery </a:t>
          </a: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spotkanie z doradcą zawodowym</a:t>
          </a:r>
        </a:p>
      </dsp:txBody>
      <dsp:txXfrm>
        <a:off x="33725" y="1807279"/>
        <a:ext cx="1879517" cy="911403"/>
      </dsp:txXfrm>
    </dsp:sp>
    <dsp:sp modelId="{E2C78223-A3E0-40D3-9A2D-EADB91732449}">
      <dsp:nvSpPr>
        <dsp:cNvPr id="0" name=""/>
        <dsp:cNvSpPr/>
      </dsp:nvSpPr>
      <dsp:spPr>
        <a:xfrm rot="19457599">
          <a:off x="1851949" y="1965397"/>
          <a:ext cx="953788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953788" y="19251"/>
              </a:lnTo>
            </a:path>
          </a:pathLst>
        </a:custGeom>
        <a:noFill/>
        <a:ln w="25400" cap="flat" cmpd="sng" algn="ctr">
          <a:solidFill>
            <a:srgbClr val="07A9C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304998" y="1960804"/>
        <a:ext cx="47689" cy="47689"/>
      </dsp:txXfrm>
    </dsp:sp>
    <dsp:sp modelId="{F969100D-EE47-4220-8628-FF51D5215D17}">
      <dsp:nvSpPr>
        <dsp:cNvPr id="0" name=""/>
        <dsp:cNvSpPr/>
      </dsp:nvSpPr>
      <dsp:spPr>
        <a:xfrm>
          <a:off x="2716088" y="1222259"/>
          <a:ext cx="2458388" cy="968113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rgbClr val="07A9C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pakiet bonów na szkolenia ogólne </a:t>
          </a: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(max. 2 700 zł)</a:t>
          </a:r>
        </a:p>
      </dsp:txBody>
      <dsp:txXfrm>
        <a:off x="2744443" y="1250614"/>
        <a:ext cx="2401678" cy="911403"/>
      </dsp:txXfrm>
    </dsp:sp>
    <dsp:sp modelId="{99B74BB4-1267-4D79-A1D5-465D2CA7C80B}">
      <dsp:nvSpPr>
        <dsp:cNvPr id="0" name=""/>
        <dsp:cNvSpPr/>
      </dsp:nvSpPr>
      <dsp:spPr>
        <a:xfrm>
          <a:off x="5174477" y="1687064"/>
          <a:ext cx="774490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774490" y="19251"/>
              </a:lnTo>
            </a:path>
          </a:pathLst>
        </a:custGeom>
        <a:noFill/>
        <a:ln w="25400" cap="flat" cmpd="sng" algn="ctr">
          <a:solidFill>
            <a:srgbClr val="07A9C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542360" y="1686953"/>
        <a:ext cx="38724" cy="38724"/>
      </dsp:txXfrm>
    </dsp:sp>
    <dsp:sp modelId="{0CC83EA7-6E53-4337-8259-CE5F1B5FAB7E}">
      <dsp:nvSpPr>
        <dsp:cNvPr id="0" name=""/>
        <dsp:cNvSpPr/>
      </dsp:nvSpPr>
      <dsp:spPr>
        <a:xfrm>
          <a:off x="5948968" y="1222259"/>
          <a:ext cx="2227551" cy="968113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rgbClr val="07A9C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180 bonów po 15 zł, 13% wkładu własnego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(2349 zł dofinansowania, 351 zł wkładu własnego)</a:t>
          </a:r>
        </a:p>
      </dsp:txBody>
      <dsp:txXfrm>
        <a:off x="5977323" y="1250614"/>
        <a:ext cx="2170841" cy="911403"/>
      </dsp:txXfrm>
    </dsp:sp>
    <dsp:sp modelId="{93DFD84C-E5C6-467F-A155-F3074BDC6F47}">
      <dsp:nvSpPr>
        <dsp:cNvPr id="0" name=""/>
        <dsp:cNvSpPr/>
      </dsp:nvSpPr>
      <dsp:spPr>
        <a:xfrm rot="2142401">
          <a:off x="1851949" y="2522062"/>
          <a:ext cx="953788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953788" y="19251"/>
              </a:lnTo>
            </a:path>
          </a:pathLst>
        </a:custGeom>
        <a:noFill/>
        <a:ln w="25400" cap="flat" cmpd="sng" algn="ctr">
          <a:solidFill>
            <a:srgbClr val="FA12CE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304998" y="2517469"/>
        <a:ext cx="47689" cy="47689"/>
      </dsp:txXfrm>
    </dsp:sp>
    <dsp:sp modelId="{149D9CE1-7DE0-42CE-AE8E-AC551BDD4003}">
      <dsp:nvSpPr>
        <dsp:cNvPr id="0" name=""/>
        <dsp:cNvSpPr/>
      </dsp:nvSpPr>
      <dsp:spPr>
        <a:xfrm>
          <a:off x="2716088" y="2335590"/>
          <a:ext cx="2495545" cy="968113"/>
        </a:xfrm>
        <a:prstGeom prst="roundRect">
          <a:avLst>
            <a:gd name="adj" fmla="val 10000"/>
          </a:avLst>
        </a:prstGeom>
        <a:solidFill>
          <a:srgbClr val="FA12CE"/>
        </a:solidFill>
        <a:ln w="25400" cap="flat" cmpd="sng" algn="ctr">
          <a:solidFill>
            <a:srgbClr val="FA12C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II pakiet bonów na szkolenia zawodowe </a:t>
          </a: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(max. 5 055 zł)</a:t>
          </a:r>
        </a:p>
      </dsp:txBody>
      <dsp:txXfrm>
        <a:off x="2744443" y="2363945"/>
        <a:ext cx="2438835" cy="911403"/>
      </dsp:txXfrm>
    </dsp:sp>
    <dsp:sp modelId="{4CA8ACFF-CB32-415F-8399-DD431BBF1561}">
      <dsp:nvSpPr>
        <dsp:cNvPr id="0" name=""/>
        <dsp:cNvSpPr/>
      </dsp:nvSpPr>
      <dsp:spPr>
        <a:xfrm>
          <a:off x="5211633" y="2800395"/>
          <a:ext cx="774490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774490" y="19251"/>
              </a:lnTo>
            </a:path>
          </a:pathLst>
        </a:custGeom>
        <a:noFill/>
        <a:ln w="25400" cap="flat" cmpd="sng" algn="ctr">
          <a:solidFill>
            <a:srgbClr val="FA12CE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579517" y="2800284"/>
        <a:ext cx="38724" cy="38724"/>
      </dsp:txXfrm>
    </dsp:sp>
    <dsp:sp modelId="{9A53F47D-79C9-4F93-9664-CE15AAC5A93A}">
      <dsp:nvSpPr>
        <dsp:cNvPr id="0" name=""/>
        <dsp:cNvSpPr/>
      </dsp:nvSpPr>
      <dsp:spPr>
        <a:xfrm>
          <a:off x="5986124" y="2335590"/>
          <a:ext cx="2238104" cy="968113"/>
        </a:xfrm>
        <a:prstGeom prst="roundRect">
          <a:avLst>
            <a:gd name="adj" fmla="val 10000"/>
          </a:avLst>
        </a:prstGeom>
        <a:solidFill>
          <a:srgbClr val="FA12CE"/>
        </a:solidFill>
        <a:ln w="25400" cap="flat" cmpd="sng" algn="ctr">
          <a:solidFill>
            <a:srgbClr val="FA12C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337 bonów po 15 zł, 15 % wkładu własnego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(4297 zł dofinansowania, 758 zł wkładu własnego</a:t>
          </a:r>
          <a:r>
            <a:rPr lang="pl-PL" sz="14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6014479" y="2363945"/>
        <a:ext cx="2181394" cy="9114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835F1-287D-4923-8FFB-CEA3463CBC7E}">
      <dsp:nvSpPr>
        <dsp:cNvPr id="0" name=""/>
        <dsp:cNvSpPr/>
      </dsp:nvSpPr>
      <dsp:spPr>
        <a:xfrm>
          <a:off x="1780269" y="-64601"/>
          <a:ext cx="4504357" cy="4504357"/>
        </a:xfrm>
        <a:prstGeom prst="circularArrow">
          <a:avLst>
            <a:gd name="adj1" fmla="val 5544"/>
            <a:gd name="adj2" fmla="val 330680"/>
            <a:gd name="adj3" fmla="val 13769935"/>
            <a:gd name="adj4" fmla="val 17389611"/>
            <a:gd name="adj5" fmla="val 5757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85635D-A782-42B7-A05E-70F8C44038B5}">
      <dsp:nvSpPr>
        <dsp:cNvPr id="0" name=""/>
        <dsp:cNvSpPr/>
      </dsp:nvSpPr>
      <dsp:spPr>
        <a:xfrm>
          <a:off x="2975111" y="-27319"/>
          <a:ext cx="2114672" cy="10399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KLIENT INDYWIDUALNY</a:t>
          </a:r>
        </a:p>
      </dsp:txBody>
      <dsp:txXfrm>
        <a:off x="3025878" y="23448"/>
        <a:ext cx="2013138" cy="938440"/>
      </dsp:txXfrm>
    </dsp:sp>
    <dsp:sp modelId="{FCDEDD20-BB45-4ECD-BE48-A3EFD9648F16}">
      <dsp:nvSpPr>
        <dsp:cNvPr id="0" name=""/>
        <dsp:cNvSpPr/>
      </dsp:nvSpPr>
      <dsp:spPr>
        <a:xfrm>
          <a:off x="5843497" y="1340835"/>
          <a:ext cx="2114672" cy="105733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WUP KRAKÓW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Spotkanie z doradcą zawodowym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Umowa o dofinansowanie</a:t>
          </a:r>
        </a:p>
      </dsp:txBody>
      <dsp:txXfrm>
        <a:off x="5895112" y="1392450"/>
        <a:ext cx="2011442" cy="954106"/>
      </dsp:txXfrm>
    </dsp:sp>
    <dsp:sp modelId="{9191E6F3-7DE8-452C-8D85-DCAECB065A1A}">
      <dsp:nvSpPr>
        <dsp:cNvPr id="0" name=""/>
        <dsp:cNvSpPr/>
      </dsp:nvSpPr>
      <dsp:spPr>
        <a:xfrm>
          <a:off x="4691375" y="3357046"/>
          <a:ext cx="2114672" cy="105733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 dirty="0"/>
            <a:t>SODEXO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latin typeface="+mn-lt"/>
            </a:rPr>
            <a:t>Emisja i rozliczanie bonów</a:t>
          </a:r>
          <a:endParaRPr lang="pl-PL" sz="1300" b="1" kern="1200" dirty="0"/>
        </a:p>
      </dsp:txBody>
      <dsp:txXfrm>
        <a:off x="4742990" y="3408661"/>
        <a:ext cx="2011442" cy="954106"/>
      </dsp:txXfrm>
    </dsp:sp>
    <dsp:sp modelId="{DA91D66C-A26A-4AB0-8B17-71DBCD17CCB4}">
      <dsp:nvSpPr>
        <dsp:cNvPr id="0" name=""/>
        <dsp:cNvSpPr/>
      </dsp:nvSpPr>
      <dsp:spPr>
        <a:xfrm>
          <a:off x="1451022" y="3289388"/>
          <a:ext cx="2114672" cy="11926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BAZA USŁUG ROZWOJOWYCH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00" kern="1200" dirty="0">
              <a:latin typeface="+mn-lt"/>
            </a:rPr>
            <a:t>USŁUGI ROZWOJOWE </a:t>
          </a:r>
          <a:r>
            <a:rPr lang="pl-PL" sz="1100" kern="1200" dirty="0">
              <a:latin typeface="+mn-lt"/>
            </a:rPr>
            <a:t>– usługodawcy </a:t>
          </a:r>
          <a:br>
            <a:rPr lang="pl-PL" sz="1100" kern="1200" dirty="0">
              <a:latin typeface="+mn-lt"/>
            </a:rPr>
          </a:br>
          <a:r>
            <a:rPr lang="pl-PL" sz="1100" kern="1200" dirty="0">
              <a:latin typeface="+mn-lt"/>
            </a:rPr>
            <a:t>zweryfikowani  pod kątem </a:t>
          </a:r>
          <a:br>
            <a:rPr lang="pl-PL" sz="1100" kern="1200" dirty="0">
              <a:latin typeface="+mn-lt"/>
            </a:rPr>
          </a:br>
          <a:r>
            <a:rPr lang="pl-PL" sz="1100" kern="1200" dirty="0">
              <a:latin typeface="+mn-lt"/>
            </a:rPr>
            <a:t>jakości świadczonych usług</a:t>
          </a:r>
          <a:endParaRPr lang="pl-PL" sz="1100" kern="1200" dirty="0"/>
        </a:p>
      </dsp:txBody>
      <dsp:txXfrm>
        <a:off x="1509243" y="3347609"/>
        <a:ext cx="1998230" cy="1076222"/>
      </dsp:txXfrm>
    </dsp:sp>
    <dsp:sp modelId="{ADA597B5-46CB-45F7-B890-53558608B98D}">
      <dsp:nvSpPr>
        <dsp:cNvPr id="0" name=""/>
        <dsp:cNvSpPr/>
      </dsp:nvSpPr>
      <dsp:spPr>
        <a:xfrm>
          <a:off x="154866" y="1412836"/>
          <a:ext cx="2114672" cy="105733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USŁUGODAWCY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Instytucje szkoleniowe oferujące szkolenia ogólne i zawodowe w BUR </a:t>
          </a:r>
        </a:p>
      </dsp:txBody>
      <dsp:txXfrm>
        <a:off x="206481" y="1464451"/>
        <a:ext cx="2011442" cy="954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71F35104-D60E-4A7D-89A8-6E809B7B83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E819DAD-18B2-4A80-BF87-5EA91F2F1C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01ED665-D962-4EBD-AC6F-55A7C1A43B59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F90792F-E131-4779-BE99-C1C8D2DAED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5CA34DE-CCE9-4775-A96C-8AC26E009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88950"/>
          </a:xfrm>
          <a:prstGeom prst="rect">
            <a:avLst/>
          </a:prstGeom>
        </p:spPr>
        <p:txBody>
          <a:bodyPr vert="horz" wrap="square" lIns="90189" tIns="45094" rIns="90189" bIns="450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419354C-C287-450E-ADCC-69225EB889E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80260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5EB698B-20B2-47AD-BD54-502BA29232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D03F7BD-48C8-4E00-9F64-027A1D96E3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28412D5-7E0F-4EA4-98E0-D2C9A9634E92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A8293729-BC2E-414E-BC46-082B99251C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9" tIns="45094" rIns="90189" bIns="45094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C0404DB8-50EA-45F7-A865-454A3D5CE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1513" y="4643438"/>
            <a:ext cx="5381625" cy="4397375"/>
          </a:xfrm>
          <a:prstGeom prst="rect">
            <a:avLst/>
          </a:prstGeom>
        </p:spPr>
        <p:txBody>
          <a:bodyPr vert="horz" lIns="90189" tIns="45094" rIns="90189" bIns="45094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C1430D2-4C5E-43CB-907B-5D5379C986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914650" cy="488950"/>
          </a:xfrm>
          <a:prstGeom prst="rect">
            <a:avLst/>
          </a:prstGeom>
        </p:spPr>
        <p:txBody>
          <a:bodyPr vert="horz" lIns="90189" tIns="45094" rIns="90189" bIns="4509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599AB6E-DB15-48CA-BAA8-F96157F58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08413" y="9283700"/>
            <a:ext cx="2914650" cy="488950"/>
          </a:xfrm>
          <a:prstGeom prst="rect">
            <a:avLst/>
          </a:prstGeom>
        </p:spPr>
        <p:txBody>
          <a:bodyPr vert="horz" wrap="square" lIns="90189" tIns="45094" rIns="90189" bIns="450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BCBD37D-BAA5-4A1C-AB52-D1AF5FDD3C8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177715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>
            <a:extLst>
              <a:ext uri="{FF2B5EF4-FFF2-40B4-BE49-F238E27FC236}">
                <a16:creationId xmlns:a16="http://schemas.microsoft.com/office/drawing/2014/main" id="{43E24A31-61B6-41A1-9745-88A8C33969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Symbol zastępczy notatek 2">
            <a:extLst>
              <a:ext uri="{FF2B5EF4-FFF2-40B4-BE49-F238E27FC236}">
                <a16:creationId xmlns:a16="http://schemas.microsoft.com/office/drawing/2014/main" id="{57900851-AF19-4639-A3B0-70F7AB5669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3556" name="Symbol zastępczy numeru slajdu 3">
            <a:extLst>
              <a:ext uri="{FF2B5EF4-FFF2-40B4-BE49-F238E27FC236}">
                <a16:creationId xmlns:a16="http://schemas.microsoft.com/office/drawing/2014/main" id="{A0E4FE0C-4A9A-4730-9931-A422EC037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8D8716-90E6-4CF9-BD1B-056835E9507D}" type="slidenum">
              <a:rPr lang="pl-PL" altLang="pl-PL"/>
              <a:pPr/>
              <a:t>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65006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Szkolenia zawodowe (Rozporządzenie MEN w sprawie klasyfikacji zawodów szkolnictwa zawodowego, Rozporządzenie </a:t>
            </a:r>
            <a:r>
              <a:rPr lang="pl-PL" dirty="0" err="1"/>
              <a:t>MPiPS</a:t>
            </a:r>
            <a:r>
              <a:rPr lang="pl-PL" dirty="0"/>
              <a:t> w sprawie klasyfikacji zawodów i specjalności na potrzeby rynku pracy oraz zakresu jej stosowania).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BD37D-BAA5-4A1C-AB52-D1AF5FDD3C88}" type="slidenum">
              <a:rPr lang="pl-PL" altLang="pl-PL" smtClean="0"/>
              <a:pPr/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138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>
            <a:extLst>
              <a:ext uri="{FF2B5EF4-FFF2-40B4-BE49-F238E27FC236}">
                <a16:creationId xmlns:a16="http://schemas.microsoft.com/office/drawing/2014/main" id="{43E24A31-61B6-41A1-9745-88A8C33969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Symbol zastępczy notatek 2">
            <a:extLst>
              <a:ext uri="{FF2B5EF4-FFF2-40B4-BE49-F238E27FC236}">
                <a16:creationId xmlns:a16="http://schemas.microsoft.com/office/drawing/2014/main" id="{57900851-AF19-4639-A3B0-70F7AB5669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23556" name="Symbol zastępczy numeru slajdu 3">
            <a:extLst>
              <a:ext uri="{FF2B5EF4-FFF2-40B4-BE49-F238E27FC236}">
                <a16:creationId xmlns:a16="http://schemas.microsoft.com/office/drawing/2014/main" id="{A0E4FE0C-4A9A-4730-9931-A422EC037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8D8716-90E6-4CF9-BD1B-056835E9507D}" type="slidenum">
              <a:rPr lang="pl-PL" altLang="pl-PL"/>
              <a:pPr/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46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D267B-2132-48C7-83C4-C7F38B09B16F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5A01C-60C0-4CD3-AD37-068705EB80F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733B2-6DE9-4A5D-AB15-BC36E15714B6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4AFC2-201C-42BD-B386-CDE986DECE34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421D9-101A-4F2E-9283-5BD36C651959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CA90C7-90F8-4996-BBF3-E96B050A9E9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8532C-240A-4E1E-B9F5-ACBC95412937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BFDF5-4FA2-4E46-A0C9-8F199754F7D3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F31E-B717-4E70-9EFC-8BAFB5D3C2E8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44C9A-1C67-4991-9076-E32B7B961B93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CAF90-3BFF-48BF-8ADE-6C05900E5672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9046D-9FD4-4EDD-A524-8CE6D1E5F4FE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2B610-42BD-4782-86FB-24E0609FCB07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1A80-7F52-4CF2-A28F-2897CC3640F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51807-E122-49E4-996E-0694A2DAC4A2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814DB-5F5E-4DF1-8775-F3E22B6CB44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C5B73-64FC-4F8B-A44B-E042CBE20A1B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8DE95-B53E-47FB-AE07-D4B5705948C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B0334-A4C0-4225-9C47-96D95F39683A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D0AE0-592D-4518-A0B8-850AE9685E8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C22BE-89B2-47F9-B270-341071A08256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DC637-D18D-4645-9297-60BB152065E8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1873-0B1F-430E-B99C-5EDAD3618D23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E28091-CEB1-433A-B327-650A650D4F36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93C71-6E0E-4CF2-8096-15713B23A4B7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F95F9-48CF-4AC3-97DB-F7E57EF4F9BE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5A98-F5A4-4C10-9621-ECBC294CCBFD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F9BA0-1ED2-419F-B8B1-C5BCF62E5574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685EF-204D-487B-8377-0BBBBDBE973C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A93F2-AB20-4378-A688-E06F8A88E8F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F0723-EE79-4A81-8F3B-655A783900D3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C7156-DC5D-4E1E-9A43-B7A9C31E34E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522FC-45B2-4524-B3E7-AF60FC7A02F3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C9925-6899-42A6-8BA6-D4571248665E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B3E66-A55D-434C-A639-3709C1253858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D2969-D103-42BC-9D6F-FF131B05DBA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5A7AD-2BE9-4932-9741-184B6F26F38A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33BE9-92F4-4AA7-88C9-2BBA02F5B96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F4A04-DBF0-4759-B922-5FDB84F2B395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47AB4-0C0F-4C9F-85AC-0139580E860F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9299-9363-49CD-9893-6FAF243502A0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BCC8F-A176-40F6-BDCF-1D10E8160AF4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E4897-0A7D-4FCF-9ACC-8EC810E0E437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73FD7-B26F-44FA-B6A1-3B483612E85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6E6CCB-0559-44D8-922F-C07E0EC41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DDFFBB-C74E-4309-880D-A745608B88ED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BC0349-F511-4DA3-899D-277F908AD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AABA73-8EC4-4612-B258-797497ABA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0C23CEF-F50E-4718-9C3C-35438DE1C21B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FB0618-8F7A-4E62-AC9B-840D3DDB3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252935-386F-4A10-926E-008189509C97}" type="datetimeFigureOut">
              <a:rPr lang="pl-PL"/>
              <a:pPr>
                <a:defRPr/>
              </a:pPr>
              <a:t>16.09.2019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E9DE3B-805D-452B-BE4E-AA88BBAFB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8A54FA-947D-4B71-8BD0-B99D63DBF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BFB2951-0DD3-4E11-9A4D-71873932F77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up-krakow.pl/" TargetMode="External"/><Relationship Id="rId2" Type="http://schemas.openxmlformats.org/officeDocument/2006/relationships/hyperlink" Target="mailto:klis@wup-krakow.p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hyperlink" Target="http://www.pociagdokariery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rostokąt 1">
            <a:extLst>
              <a:ext uri="{FF2B5EF4-FFF2-40B4-BE49-F238E27FC236}">
                <a16:creationId xmlns:a16="http://schemas.microsoft.com/office/drawing/2014/main" id="{1AE21534-022B-4D41-8F43-AAFCE3A07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72616" y="1988840"/>
            <a:ext cx="5328146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F1E63E6-6DE1-4EFB-AC03-016D62FB3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707" y="2996952"/>
            <a:ext cx="2214454" cy="278652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89E1A5B-9F69-4701-BAC2-C425779DC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1202389"/>
            <a:ext cx="2261812" cy="2694666"/>
          </a:xfrm>
          <a:prstGeom prst="rect">
            <a:avLst/>
          </a:prstGeom>
        </p:spPr>
      </p:pic>
      <p:sp>
        <p:nvSpPr>
          <p:cNvPr id="7" name="Prostokąt zaokrąglony 10">
            <a:extLst>
              <a:ext uri="{FF2B5EF4-FFF2-40B4-BE49-F238E27FC236}">
                <a16:creationId xmlns:a16="http://schemas.microsoft.com/office/drawing/2014/main" id="{9EE8E769-5E7E-41B7-AE7F-527A37E72823}"/>
              </a:ext>
            </a:extLst>
          </p:cNvPr>
          <p:cNvSpPr/>
          <p:nvPr/>
        </p:nvSpPr>
        <p:spPr>
          <a:xfrm>
            <a:off x="323528" y="1340768"/>
            <a:ext cx="3888432" cy="165618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800" i="1" dirty="0">
                <a:solidFill>
                  <a:schemeClr val="bg1"/>
                </a:solidFill>
              </a:rPr>
              <a:t>Możliwości rozwojowe dla Małopolan</a:t>
            </a:r>
          </a:p>
        </p:txBody>
      </p:sp>
    </p:spTree>
    <p:extLst>
      <p:ext uri="{BB962C8B-B14F-4D97-AF65-F5344CB8AC3E}">
        <p14:creationId xmlns:p14="http://schemas.microsoft.com/office/powerpoint/2010/main" val="2386578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rostokąt 1">
            <a:extLst>
              <a:ext uri="{FF2B5EF4-FFF2-40B4-BE49-F238E27FC236}">
                <a16:creationId xmlns:a16="http://schemas.microsoft.com/office/drawing/2014/main" id="{1AE21534-022B-4D41-8F43-AAFCE3A07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8840"/>
            <a:ext cx="5328146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7A9C9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Kierunek Kariera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FA12CE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Kierunek Kariera Zawodowa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b="1" i="1" dirty="0">
                <a:solidFill>
                  <a:srgbClr val="DE9B22"/>
                </a:solidFill>
                <a:latin typeface="Calibri"/>
              </a:rPr>
              <a:t>Dofinansowane kursy i szkolenia</a:t>
            </a:r>
            <a:br>
              <a:rPr lang="pl-PL" altLang="pl-PL" sz="2400" b="1" i="1" dirty="0">
                <a:solidFill>
                  <a:srgbClr val="DE9B22"/>
                </a:solidFill>
                <a:latin typeface="Calibri"/>
              </a:rPr>
            </a:br>
            <a:r>
              <a:rPr lang="pl-PL" altLang="pl-PL" sz="2400" b="1" i="1" dirty="0">
                <a:solidFill>
                  <a:srgbClr val="DE9B22"/>
                </a:solidFill>
                <a:latin typeface="Calibri"/>
              </a:rPr>
              <a:t>dla osób pracujących</a:t>
            </a:r>
            <a:endParaRPr kumimoji="0" lang="pl-PL" altLang="pl-PL" sz="2400" b="1" i="1" u="none" strike="noStrike" kern="1200" cap="none" spc="0" normalizeH="0" baseline="0" noProof="0" dirty="0">
              <a:ln>
                <a:noFill/>
              </a:ln>
              <a:solidFill>
                <a:srgbClr val="DE9B22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6147" name="Symbol zastępczy zawartości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11960" y="1430800"/>
            <a:ext cx="5721978" cy="429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6621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E901A87-95EF-48A8-A78F-82ADA4AD1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08720"/>
            <a:ext cx="6712278" cy="8535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4193026-C514-4389-A59E-B812AD586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227"/>
          </a:xfrm>
        </p:spPr>
        <p:txBody>
          <a:bodyPr/>
          <a:lstStyle/>
          <a:p>
            <a:endParaRPr lang="pl-PL" sz="3600" b="1" i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9B5146-F28E-43B7-9B5A-886ED24FF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3"/>
            <a:ext cx="3394720" cy="3096345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Uczestnikiem może być: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pracująca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związana z Małopolską (ucząca się, pracująca lub mieszkająca w Małopolsce):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wieku powyżej 25 - 50 lat,</a:t>
            </a:r>
          </a:p>
          <a:p>
            <a:pPr marL="0" indent="0"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o niskich kwalifikacjach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wieku powyżej 50 lat, </a:t>
            </a:r>
          </a:p>
          <a:p>
            <a:pPr marL="0" indent="0"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niezależnie od kwalifikacji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wieku powyżej 18 - 25 lat,</a:t>
            </a:r>
          </a:p>
          <a:p>
            <a:pPr marL="0" indent="0"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o niskich kwalifikacjach </a:t>
            </a:r>
          </a:p>
          <a:p>
            <a:pPr marL="0" indent="0"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pl-PL" altLang="pl-PL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akcyjnie: </a:t>
            </a: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14.10.2019 – 21.10.2019</a:t>
            </a:r>
          </a:p>
          <a:p>
            <a:pPr marL="0" indent="0">
              <a:defRPr/>
            </a:pPr>
            <a:endParaRPr lang="pl-PL" altLang="pl-PL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 z niepełnosprawnościami w wieku </a:t>
            </a:r>
          </a:p>
          <a:p>
            <a:pPr marL="0" indent="0">
              <a:buNone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25 – 65 lat, która jest związana z Małopolską</a:t>
            </a:r>
          </a:p>
          <a:p>
            <a:pPr marL="0" indent="0">
              <a:defRPr/>
            </a:pPr>
            <a:endParaRPr lang="pl-PL" altLang="pl-PL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 z niepełnosprawnościami w wieku </a:t>
            </a:r>
          </a:p>
          <a:p>
            <a:pPr marL="0" indent="0">
              <a:buNone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18 – 25 lat, która jest związana z Małopolską      </a:t>
            </a:r>
          </a:p>
          <a:p>
            <a:pPr marL="0" indent="0">
              <a:buNone/>
              <a:defRPr/>
            </a:pPr>
            <a:r>
              <a:rPr lang="pl-PL" altLang="pl-PL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akcyjnie:14.10.2019 – 21.10.2019</a:t>
            </a:r>
          </a:p>
          <a:p>
            <a:pPr marL="0" indent="0">
              <a:defRPr/>
            </a:pPr>
            <a:endParaRPr lang="pl-PL" altLang="pl-PL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endParaRPr lang="pl-PL" altLang="pl-PL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l-PL" sz="1800" b="1" i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l-PL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sz="20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1BFA701-1491-426A-AC74-0A375606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2672915"/>
            <a:ext cx="3394721" cy="261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21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rostokąt 1">
            <a:extLst>
              <a:ext uri="{FF2B5EF4-FFF2-40B4-BE49-F238E27FC236}">
                <a16:creationId xmlns:a16="http://schemas.microsoft.com/office/drawing/2014/main" id="{7B3096F3-0CC5-4160-A1FD-2C6492AE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848258"/>
            <a:ext cx="7776864" cy="12741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None/>
              <a:defRPr/>
            </a:pPr>
            <a:r>
              <a:rPr lang="pl-PL" altLang="pl-PL" sz="2400" b="1" dirty="0">
                <a:solidFill>
                  <a:srgbClr val="00B0F0"/>
                </a:solidFill>
                <a:latin typeface="Arial" panose="020B0604020202020204" pitchFamily="34" charset="0"/>
              </a:rPr>
              <a:t>Wsparcie pracujących Małopolan w rozwoju kompetencji ogólnych i zawodowych </a:t>
            </a:r>
          </a:p>
          <a:p>
            <a:pPr>
              <a:buFontTx/>
              <a:buNone/>
              <a:defRPr/>
            </a:pPr>
            <a:r>
              <a:rPr lang="pl-PL" altLang="pl-PL" sz="2400" b="1" i="1" dirty="0">
                <a:latin typeface="+mj-lt"/>
                <a:cs typeface="Arial" charset="0"/>
              </a:rPr>
              <a:t>		</a:t>
            </a:r>
            <a:endParaRPr lang="pl-PL" altLang="pl-PL" sz="2400" b="1" i="1" dirty="0">
              <a:solidFill>
                <a:srgbClr val="07A9C9"/>
              </a:solidFill>
              <a:latin typeface="+mj-lt"/>
              <a:cs typeface="Arial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7A5F52D-07E7-49D0-8DD4-1DE1CEB8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431329"/>
            <a:ext cx="6950209" cy="3560373"/>
          </a:xfrm>
          <a:prstGeom prst="rect">
            <a:avLst/>
          </a:prstGeom>
        </p:spPr>
      </p:pic>
      <p:sp>
        <p:nvSpPr>
          <p:cNvPr id="8" name="Nawias klamrowy zamykający 7">
            <a:extLst>
              <a:ext uri="{FF2B5EF4-FFF2-40B4-BE49-F238E27FC236}">
                <a16:creationId xmlns:a16="http://schemas.microsoft.com/office/drawing/2014/main" id="{E55B7F9E-E8B4-4FE5-9966-0397E4CA3EDC}"/>
              </a:ext>
            </a:extLst>
          </p:cNvPr>
          <p:cNvSpPr/>
          <p:nvPr/>
        </p:nvSpPr>
        <p:spPr>
          <a:xfrm rot="5400000">
            <a:off x="1839034" y="3499961"/>
            <a:ext cx="230188" cy="20399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Nawias klamrowy zamykający 8">
            <a:extLst>
              <a:ext uri="{FF2B5EF4-FFF2-40B4-BE49-F238E27FC236}">
                <a16:creationId xmlns:a16="http://schemas.microsoft.com/office/drawing/2014/main" id="{1FF4405C-1F56-4DDD-9D2B-50C77348BDE5}"/>
              </a:ext>
            </a:extLst>
          </p:cNvPr>
          <p:cNvSpPr/>
          <p:nvPr/>
        </p:nvSpPr>
        <p:spPr>
          <a:xfrm rot="5400000">
            <a:off x="6919791" y="3537434"/>
            <a:ext cx="382588" cy="20399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0" name="Nawias klamrowy zamykający 9">
            <a:extLst>
              <a:ext uri="{FF2B5EF4-FFF2-40B4-BE49-F238E27FC236}">
                <a16:creationId xmlns:a16="http://schemas.microsoft.com/office/drawing/2014/main" id="{ED4E8A51-7E94-4717-9FFD-BDD7617D1B70}"/>
              </a:ext>
            </a:extLst>
          </p:cNvPr>
          <p:cNvSpPr/>
          <p:nvPr/>
        </p:nvSpPr>
        <p:spPr>
          <a:xfrm rot="5400000">
            <a:off x="4190463" y="3509826"/>
            <a:ext cx="382588" cy="20399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pole tekstowe 2">
            <a:extLst>
              <a:ext uri="{FF2B5EF4-FFF2-40B4-BE49-F238E27FC236}">
                <a16:creationId xmlns:a16="http://schemas.microsoft.com/office/drawing/2014/main" id="{AD802216-BECB-42A6-825A-8484D7DB0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49" y="4713545"/>
            <a:ext cx="2124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002060"/>
                </a:solidFill>
                <a:latin typeface="Arial" panose="020B0604020202020204" pitchFamily="34" charset="0"/>
              </a:rPr>
              <a:t>Doradztwo zawodowe 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1B3FEA2-B2B7-43E8-B518-092552CD80F3}"/>
              </a:ext>
            </a:extLst>
          </p:cNvPr>
          <p:cNvSpPr/>
          <p:nvPr/>
        </p:nvSpPr>
        <p:spPr>
          <a:xfrm>
            <a:off x="3912234" y="4671952"/>
            <a:ext cx="1645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altLang="pl-PL" sz="1400" b="1" dirty="0">
                <a:solidFill>
                  <a:srgbClr val="002060"/>
                </a:solidFill>
                <a:latin typeface="Arial" panose="020B0604020202020204" pitchFamily="34" charset="0"/>
              </a:rPr>
              <a:t>Szkolenia ogólne</a:t>
            </a:r>
          </a:p>
          <a:p>
            <a:pPr algn="ctr"/>
            <a:r>
              <a:rPr lang="pl-PL" altLang="pl-PL" sz="1400" b="1" dirty="0">
                <a:solidFill>
                  <a:srgbClr val="002060"/>
                </a:solidFill>
                <a:latin typeface="Arial" panose="020B0604020202020204" pitchFamily="34" charset="0"/>
              </a:rPr>
              <a:t>/egzaminy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3B2C07C-95CA-4873-8889-36AF98ED8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800" y="4758859"/>
            <a:ext cx="2121592" cy="591363"/>
          </a:xfrm>
          <a:prstGeom prst="rect">
            <a:avLst/>
          </a:prstGeom>
        </p:spPr>
      </p:pic>
      <p:sp>
        <p:nvSpPr>
          <p:cNvPr id="17" name="pole tekstowe 10">
            <a:extLst>
              <a:ext uri="{FF2B5EF4-FFF2-40B4-BE49-F238E27FC236}">
                <a16:creationId xmlns:a16="http://schemas.microsoft.com/office/drawing/2014/main" id="{18456BE2-3678-4D9B-A32F-F989FECC3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75" y="5567363"/>
            <a:ext cx="330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Projekt Kierunek Kariera – 10.3. RPO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1400" b="1" dirty="0">
                <a:solidFill>
                  <a:srgbClr val="FF0000"/>
                </a:solidFill>
                <a:latin typeface="Arial" panose="020B0604020202020204" pitchFamily="34" charset="0"/>
              </a:rPr>
              <a:t>(94 mln zł)  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923914D6-058F-4F05-BC4A-EE9C94DB8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1726" y="5489402"/>
            <a:ext cx="3316511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2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42296EDC-69E8-4808-AC73-D50C995D88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630236"/>
              </p:ext>
            </p:extLst>
          </p:nvPr>
        </p:nvGraphicFramePr>
        <p:xfrm>
          <a:off x="395536" y="2332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wias klamrowy zamykający 5">
            <a:extLst>
              <a:ext uri="{FF2B5EF4-FFF2-40B4-BE49-F238E27FC236}">
                <a16:creationId xmlns:a16="http://schemas.microsoft.com/office/drawing/2014/main" id="{288B0CCA-1A5C-48A2-A4B9-0D1B21EFE32A}"/>
              </a:ext>
            </a:extLst>
          </p:cNvPr>
          <p:cNvSpPr/>
          <p:nvPr/>
        </p:nvSpPr>
        <p:spPr>
          <a:xfrm rot="16200000">
            <a:off x="4297859" y="-545331"/>
            <a:ext cx="549275" cy="7489825"/>
          </a:xfrm>
          <a:prstGeom prst="rightBrace">
            <a:avLst/>
          </a:prstGeom>
          <a:ln w="19050">
            <a:solidFill>
              <a:srgbClr val="07A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sp>
        <p:nvSpPr>
          <p:cNvPr id="4101" name="pole tekstowe 10"/>
          <p:cNvSpPr txBox="1">
            <a:spLocks noChangeArrowheads="1"/>
          </p:cNvSpPr>
          <p:nvPr/>
        </p:nvSpPr>
        <p:spPr bwMode="auto">
          <a:xfrm>
            <a:off x="2627784" y="2564904"/>
            <a:ext cx="38163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sz="1600" b="1" dirty="0">
                <a:solidFill>
                  <a:srgbClr val="07A9C9"/>
                </a:solidFill>
              </a:rPr>
              <a:t>Projekt Kierunek Kariera – 10.3. RPO  </a:t>
            </a:r>
          </a:p>
        </p:txBody>
      </p:sp>
      <p:sp>
        <p:nvSpPr>
          <p:cNvPr id="8" name="Nawias klamrowy otwierający 7">
            <a:extLst>
              <a:ext uri="{FF2B5EF4-FFF2-40B4-BE49-F238E27FC236}">
                <a16:creationId xmlns:a16="http://schemas.microsoft.com/office/drawing/2014/main" id="{E49E26E8-AE38-4BDE-8FBB-0D256F4A5245}"/>
              </a:ext>
            </a:extLst>
          </p:cNvPr>
          <p:cNvSpPr/>
          <p:nvPr/>
        </p:nvSpPr>
        <p:spPr>
          <a:xfrm rot="5400000" flipH="1">
            <a:off x="5880646" y="3992562"/>
            <a:ext cx="361950" cy="3843338"/>
          </a:xfrm>
          <a:prstGeom prst="leftBrace">
            <a:avLst/>
          </a:prstGeom>
          <a:ln w="19050">
            <a:solidFill>
              <a:srgbClr val="FA1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l-PL" b="1" dirty="0"/>
          </a:p>
        </p:txBody>
      </p:sp>
      <p:sp>
        <p:nvSpPr>
          <p:cNvPr id="4103" name="pole tekstowe 15"/>
          <p:cNvSpPr txBox="1">
            <a:spLocks noChangeArrowheads="1"/>
          </p:cNvSpPr>
          <p:nvPr/>
        </p:nvSpPr>
        <p:spPr bwMode="auto">
          <a:xfrm>
            <a:off x="3779912" y="6093296"/>
            <a:ext cx="5005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sz="1600" b="1" dirty="0">
                <a:solidFill>
                  <a:srgbClr val="FA12CE"/>
                </a:solidFill>
              </a:rPr>
              <a:t>Projekt Kierunek Kariera Zawodowa – 10.2.4 RPO  </a:t>
            </a:r>
          </a:p>
        </p:txBody>
      </p:sp>
      <p:sp>
        <p:nvSpPr>
          <p:cNvPr id="10" name="Tytuł 1"/>
          <p:cNvSpPr txBox="1">
            <a:spLocks/>
          </p:cNvSpPr>
          <p:nvPr/>
        </p:nvSpPr>
        <p:spPr bwMode="auto">
          <a:xfrm>
            <a:off x="383704" y="980472"/>
            <a:ext cx="82296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7A9C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Kierunek Kariera </a:t>
            </a:r>
            <a:br>
              <a:rPr kumimoji="0" lang="pl-PL" alt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7A9C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A12C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Kierunek Kariera Zawodowa -   </a:t>
            </a:r>
            <a:b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7A9C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altLang="pl-PL" sz="2000" b="1" i="1" u="none" strike="noStrike" kern="1200" cap="none" spc="0" normalizeH="0" baseline="0" noProof="0" dirty="0">
                <a:ln>
                  <a:noFill/>
                </a:ln>
                <a:solidFill>
                  <a:srgbClr val="DE9B2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dla każdego uczestnika</a:t>
            </a:r>
            <a:endParaRPr kumimoji="0" lang="pl-PL" altLang="pl-PL" sz="4400" b="0" i="0" u="none" strike="noStrike" kern="1200" cap="none" spc="0" normalizeH="0" baseline="0" noProof="0" dirty="0">
              <a:ln>
                <a:noFill/>
              </a:ln>
              <a:solidFill>
                <a:srgbClr val="DE9B2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zaokrąglony 18">
            <a:extLst>
              <a:ext uri="{FF2B5EF4-FFF2-40B4-BE49-F238E27FC236}">
                <a16:creationId xmlns:a16="http://schemas.microsoft.com/office/drawing/2014/main" id="{E4553331-337F-4324-881C-25FA4FC13A06}"/>
              </a:ext>
            </a:extLst>
          </p:cNvPr>
          <p:cNvSpPr/>
          <p:nvPr/>
        </p:nvSpPr>
        <p:spPr>
          <a:xfrm>
            <a:off x="4601514" y="3840744"/>
            <a:ext cx="3179763" cy="6064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200" dirty="0">
                <a:solidFill>
                  <a:schemeClr val="tx1"/>
                </a:solidFill>
              </a:rPr>
              <a:t>Prawo jazdy kat. A i B, B+E</a:t>
            </a:r>
          </a:p>
        </p:txBody>
      </p:sp>
      <p:sp>
        <p:nvSpPr>
          <p:cNvPr id="17411" name="Tytuł 1">
            <a:extLst>
              <a:ext uri="{FF2B5EF4-FFF2-40B4-BE49-F238E27FC236}">
                <a16:creationId xmlns:a16="http://schemas.microsoft.com/office/drawing/2014/main" id="{CE1CB962-7ADE-4E66-BB86-1E5BDB44F9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900" y="981075"/>
            <a:ext cx="5940425" cy="839788"/>
          </a:xfrm>
        </p:spPr>
        <p:txBody>
          <a:bodyPr/>
          <a:lstStyle/>
          <a:p>
            <a:pPr algn="l" eaLnBrk="1" hangingPunct="1"/>
            <a:r>
              <a:rPr lang="pl-PL" altLang="pl-PL" sz="2400" b="1" dirty="0">
                <a:solidFill>
                  <a:srgbClr val="00B0F0"/>
                </a:solidFill>
              </a:rPr>
              <a:t>System bonowy  w Kierunku Kariera</a:t>
            </a:r>
            <a:br>
              <a:rPr lang="pl-PL" altLang="pl-PL" sz="2400" b="1" dirty="0">
                <a:solidFill>
                  <a:srgbClr val="07A9C9"/>
                </a:solidFill>
              </a:rPr>
            </a:br>
            <a:r>
              <a:rPr lang="pl-PL" altLang="pl-PL" sz="2400" b="1" i="1" dirty="0">
                <a:solidFill>
                  <a:srgbClr val="DE9B22"/>
                </a:solidFill>
              </a:rPr>
              <a:t>wartość bonu</a:t>
            </a:r>
          </a:p>
        </p:txBody>
      </p:sp>
      <p:sp>
        <p:nvSpPr>
          <p:cNvPr id="17412" name="pole tekstowe 17">
            <a:extLst>
              <a:ext uri="{FF2B5EF4-FFF2-40B4-BE49-F238E27FC236}">
                <a16:creationId xmlns:a16="http://schemas.microsoft.com/office/drawing/2014/main" id="{276039A8-B58A-4CFE-90C8-1E73D17C8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28527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Strzałka w prawo 9">
            <a:extLst>
              <a:ext uri="{FF2B5EF4-FFF2-40B4-BE49-F238E27FC236}">
                <a16:creationId xmlns:a16="http://schemas.microsoft.com/office/drawing/2014/main" id="{B9001CDC-3117-4502-BEE7-390BFEFF51CA}"/>
              </a:ext>
            </a:extLst>
          </p:cNvPr>
          <p:cNvSpPr/>
          <p:nvPr/>
        </p:nvSpPr>
        <p:spPr>
          <a:xfrm>
            <a:off x="3059113" y="3319463"/>
            <a:ext cx="1295400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7AF993B5-7150-4EDD-ABCA-A21A50CBADCE}"/>
              </a:ext>
            </a:extLst>
          </p:cNvPr>
          <p:cNvSpPr/>
          <p:nvPr/>
        </p:nvSpPr>
        <p:spPr>
          <a:xfrm>
            <a:off x="4572000" y="1362075"/>
            <a:ext cx="3168650" cy="5921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200" dirty="0">
                <a:solidFill>
                  <a:schemeClr val="tx1"/>
                </a:solidFill>
              </a:rPr>
              <a:t>Języki obce</a:t>
            </a:r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9CA556EA-8466-4281-9C88-61522F78E581}"/>
              </a:ext>
            </a:extLst>
          </p:cNvPr>
          <p:cNvSpPr/>
          <p:nvPr/>
        </p:nvSpPr>
        <p:spPr>
          <a:xfrm>
            <a:off x="4583113" y="2675670"/>
            <a:ext cx="3179763" cy="60374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sz="2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l-PL" sz="2200" dirty="0">
                <a:solidFill>
                  <a:schemeClr val="tx1"/>
                </a:solidFill>
              </a:rPr>
              <a:t>Informatyczne</a:t>
            </a:r>
          </a:p>
          <a:p>
            <a:pPr algn="ctr">
              <a:defRPr/>
            </a:pPr>
            <a:endParaRPr lang="pl-PL" sz="2200" dirty="0">
              <a:solidFill>
                <a:schemeClr val="tx1"/>
              </a:solidFill>
            </a:endParaRPr>
          </a:p>
        </p:txBody>
      </p:sp>
      <p:sp>
        <p:nvSpPr>
          <p:cNvPr id="17" name="Prostokąt zaokrąglony 16">
            <a:extLst>
              <a:ext uri="{FF2B5EF4-FFF2-40B4-BE49-F238E27FC236}">
                <a16:creationId xmlns:a16="http://schemas.microsoft.com/office/drawing/2014/main" id="{F95D8F0A-454D-4EB7-AE3B-2E45FC898D87}"/>
              </a:ext>
            </a:extLst>
          </p:cNvPr>
          <p:cNvSpPr/>
          <p:nvPr/>
        </p:nvSpPr>
        <p:spPr>
          <a:xfrm>
            <a:off x="4551247" y="5857635"/>
            <a:ext cx="3168650" cy="8651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200" dirty="0">
                <a:solidFill>
                  <a:schemeClr val="tx1"/>
                </a:solidFill>
              </a:rPr>
              <a:t>Egzamin</a:t>
            </a:r>
          </a:p>
        </p:txBody>
      </p:sp>
      <p:sp>
        <p:nvSpPr>
          <p:cNvPr id="18" name="Prostokąt zaokrąglony 17">
            <a:extLst>
              <a:ext uri="{FF2B5EF4-FFF2-40B4-BE49-F238E27FC236}">
                <a16:creationId xmlns:a16="http://schemas.microsoft.com/office/drawing/2014/main" id="{430C3D40-A4E6-4BB8-8233-986E39674F22}"/>
              </a:ext>
            </a:extLst>
          </p:cNvPr>
          <p:cNvSpPr/>
          <p:nvPr/>
        </p:nvSpPr>
        <p:spPr>
          <a:xfrm>
            <a:off x="393700" y="3087688"/>
            <a:ext cx="2503488" cy="1062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1 bon =  max. 15 zł</a:t>
            </a:r>
          </a:p>
        </p:txBody>
      </p:sp>
      <p:sp>
        <p:nvSpPr>
          <p:cNvPr id="20" name="Elipsa 19">
            <a:extLst>
              <a:ext uri="{FF2B5EF4-FFF2-40B4-BE49-F238E27FC236}">
                <a16:creationId xmlns:a16="http://schemas.microsoft.com/office/drawing/2014/main" id="{E64492C2-BB4D-443D-8A97-6B683FB78A69}"/>
              </a:ext>
            </a:extLst>
          </p:cNvPr>
          <p:cNvSpPr/>
          <p:nvPr/>
        </p:nvSpPr>
        <p:spPr>
          <a:xfrm>
            <a:off x="6878637" y="1195295"/>
            <a:ext cx="1947863" cy="6619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1 h = 1 bon</a:t>
            </a:r>
          </a:p>
        </p:txBody>
      </p:sp>
      <p:sp>
        <p:nvSpPr>
          <p:cNvPr id="21" name="Elipsa 20">
            <a:extLst>
              <a:ext uri="{FF2B5EF4-FFF2-40B4-BE49-F238E27FC236}">
                <a16:creationId xmlns:a16="http://schemas.microsoft.com/office/drawing/2014/main" id="{18D8907D-82D9-4C36-913D-7884B2B21C6D}"/>
              </a:ext>
            </a:extLst>
          </p:cNvPr>
          <p:cNvSpPr/>
          <p:nvPr/>
        </p:nvSpPr>
        <p:spPr>
          <a:xfrm>
            <a:off x="6946778" y="2617606"/>
            <a:ext cx="1946275" cy="5111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1 h = 2 bony</a:t>
            </a:r>
          </a:p>
        </p:txBody>
      </p:sp>
      <p:sp>
        <p:nvSpPr>
          <p:cNvPr id="22" name="Elipsa 21">
            <a:extLst>
              <a:ext uri="{FF2B5EF4-FFF2-40B4-BE49-F238E27FC236}">
                <a16:creationId xmlns:a16="http://schemas.microsoft.com/office/drawing/2014/main" id="{BC3BA2EC-9726-41D2-BE98-C6759733F16D}"/>
              </a:ext>
            </a:extLst>
          </p:cNvPr>
          <p:cNvSpPr/>
          <p:nvPr/>
        </p:nvSpPr>
        <p:spPr>
          <a:xfrm>
            <a:off x="7134713" y="5592566"/>
            <a:ext cx="2084388" cy="12509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Koszt/15zł = l. bonów</a:t>
            </a:r>
          </a:p>
          <a:p>
            <a:pPr algn="ctr">
              <a:defRPr/>
            </a:pPr>
            <a:r>
              <a:rPr lang="pl-PL" sz="1600" b="1" dirty="0">
                <a:solidFill>
                  <a:schemeClr val="tx1"/>
                </a:solidFill>
              </a:rPr>
              <a:t>max. 600,00 zł</a:t>
            </a:r>
          </a:p>
        </p:txBody>
      </p:sp>
      <p:sp>
        <p:nvSpPr>
          <p:cNvPr id="14" name="Prostokąt zaokrąglony 13">
            <a:hlinkClick r:id="rId2" action="ppaction://hlinksldjump"/>
            <a:extLst>
              <a:ext uri="{FF2B5EF4-FFF2-40B4-BE49-F238E27FC236}">
                <a16:creationId xmlns:a16="http://schemas.microsoft.com/office/drawing/2014/main" id="{9AA100C7-78DC-4B8D-92E4-421E00E19BB4}"/>
              </a:ext>
            </a:extLst>
          </p:cNvPr>
          <p:cNvSpPr/>
          <p:nvPr/>
        </p:nvSpPr>
        <p:spPr>
          <a:xfrm>
            <a:off x="4583113" y="4642104"/>
            <a:ext cx="3168650" cy="8937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</a:rPr>
              <a:t>Kompetencje ogólne</a:t>
            </a:r>
          </a:p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</a:rPr>
              <a:t>Prawo jazdy kat. C, C+E, C1, C1 + E</a:t>
            </a:r>
          </a:p>
        </p:txBody>
      </p:sp>
      <p:sp>
        <p:nvSpPr>
          <p:cNvPr id="15" name="Elipsa 14">
            <a:extLst>
              <a:ext uri="{FF2B5EF4-FFF2-40B4-BE49-F238E27FC236}">
                <a16:creationId xmlns:a16="http://schemas.microsoft.com/office/drawing/2014/main" id="{AED6E1A8-8D6F-4AB2-B173-64CBE0864D2E}"/>
              </a:ext>
            </a:extLst>
          </p:cNvPr>
          <p:cNvSpPr/>
          <p:nvPr/>
        </p:nvSpPr>
        <p:spPr>
          <a:xfrm>
            <a:off x="7564439" y="4618712"/>
            <a:ext cx="1763712" cy="89376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1 h = 3 bony</a:t>
            </a:r>
          </a:p>
        </p:txBody>
      </p:sp>
      <p:sp>
        <p:nvSpPr>
          <p:cNvPr id="16" name="Elipsa 15">
            <a:extLst>
              <a:ext uri="{FF2B5EF4-FFF2-40B4-BE49-F238E27FC236}">
                <a16:creationId xmlns:a16="http://schemas.microsoft.com/office/drawing/2014/main" id="{CD0B21B3-2D2D-427F-BB59-3B870A491E1F}"/>
              </a:ext>
            </a:extLst>
          </p:cNvPr>
          <p:cNvSpPr/>
          <p:nvPr/>
        </p:nvSpPr>
        <p:spPr>
          <a:xfrm>
            <a:off x="560388" y="5157788"/>
            <a:ext cx="2982912" cy="1595437"/>
          </a:xfrm>
          <a:prstGeom prst="ellipse">
            <a:avLst/>
          </a:prstGeom>
          <a:ln w="76200">
            <a:solidFill>
              <a:srgbClr val="FA12C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1600" b="1" dirty="0">
                <a:solidFill>
                  <a:srgbClr val="FA12CE"/>
                </a:solidFill>
              </a:rPr>
              <a:t>180 bonów </a:t>
            </a:r>
            <a:br>
              <a:rPr lang="pl-PL" sz="1600" b="1" dirty="0">
                <a:solidFill>
                  <a:srgbClr val="FA12CE"/>
                </a:solidFill>
              </a:rPr>
            </a:br>
            <a:r>
              <a:rPr lang="pl-PL" sz="1600" b="1" dirty="0">
                <a:solidFill>
                  <a:srgbClr val="FA12CE"/>
                </a:solidFill>
              </a:rPr>
              <a:t>87 % dofinansowania </a:t>
            </a:r>
          </a:p>
        </p:txBody>
      </p:sp>
      <p:sp>
        <p:nvSpPr>
          <p:cNvPr id="23" name="Prostokąt zaokrąglony 10">
            <a:extLst>
              <a:ext uri="{FF2B5EF4-FFF2-40B4-BE49-F238E27FC236}">
                <a16:creationId xmlns:a16="http://schemas.microsoft.com/office/drawing/2014/main" id="{0959D07E-1979-4F5F-B47F-42F308729F2C}"/>
              </a:ext>
            </a:extLst>
          </p:cNvPr>
          <p:cNvSpPr/>
          <p:nvPr/>
        </p:nvSpPr>
        <p:spPr>
          <a:xfrm>
            <a:off x="4583113" y="1982788"/>
            <a:ext cx="3168650" cy="4841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>
                <a:solidFill>
                  <a:schemeClr val="tx1"/>
                </a:solidFill>
              </a:rPr>
              <a:t>Języki obce indywidualne</a:t>
            </a:r>
          </a:p>
        </p:txBody>
      </p:sp>
      <p:sp>
        <p:nvSpPr>
          <p:cNvPr id="24" name="Elipsa 19">
            <a:extLst>
              <a:ext uri="{FF2B5EF4-FFF2-40B4-BE49-F238E27FC236}">
                <a16:creationId xmlns:a16="http://schemas.microsoft.com/office/drawing/2014/main" id="{E7285CE6-A51E-4539-BFDF-90F52B9E525A}"/>
              </a:ext>
            </a:extLst>
          </p:cNvPr>
          <p:cNvSpPr/>
          <p:nvPr/>
        </p:nvSpPr>
        <p:spPr>
          <a:xfrm>
            <a:off x="7380288" y="1863051"/>
            <a:ext cx="1947863" cy="6619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1 h = 3 bony</a:t>
            </a:r>
          </a:p>
        </p:txBody>
      </p:sp>
      <p:sp>
        <p:nvSpPr>
          <p:cNvPr id="25" name="Prostokąt zaokrąglony 12">
            <a:extLst>
              <a:ext uri="{FF2B5EF4-FFF2-40B4-BE49-F238E27FC236}">
                <a16:creationId xmlns:a16="http://schemas.microsoft.com/office/drawing/2014/main" id="{7303FE6A-107F-4040-B639-78745C1E46D3}"/>
              </a:ext>
            </a:extLst>
          </p:cNvPr>
          <p:cNvSpPr/>
          <p:nvPr/>
        </p:nvSpPr>
        <p:spPr>
          <a:xfrm>
            <a:off x="4583113" y="3260173"/>
            <a:ext cx="3179763" cy="38563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sz="22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l-PL" dirty="0">
                <a:solidFill>
                  <a:schemeClr val="tx1"/>
                </a:solidFill>
              </a:rPr>
              <a:t>Informatyczne indywidualne</a:t>
            </a:r>
          </a:p>
          <a:p>
            <a:pPr algn="ctr">
              <a:defRPr/>
            </a:pPr>
            <a:r>
              <a:rPr lang="pl-PL" sz="2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6DED872-6D6F-4736-B76A-68417CC28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290" y="3140317"/>
            <a:ext cx="1741785" cy="547206"/>
          </a:xfrm>
          <a:prstGeom prst="rect">
            <a:avLst/>
          </a:prstGeom>
        </p:spPr>
      </p:pic>
      <p:sp>
        <p:nvSpPr>
          <p:cNvPr id="26" name="Elipsa 20">
            <a:extLst>
              <a:ext uri="{FF2B5EF4-FFF2-40B4-BE49-F238E27FC236}">
                <a16:creationId xmlns:a16="http://schemas.microsoft.com/office/drawing/2014/main" id="{B2F257A8-D9B9-4A1D-B250-1F263867A7BE}"/>
              </a:ext>
            </a:extLst>
          </p:cNvPr>
          <p:cNvSpPr/>
          <p:nvPr/>
        </p:nvSpPr>
        <p:spPr>
          <a:xfrm>
            <a:off x="7423158" y="3882895"/>
            <a:ext cx="1946275" cy="5111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b="1" dirty="0">
                <a:solidFill>
                  <a:schemeClr val="tx1"/>
                </a:solidFill>
              </a:rPr>
              <a:t>1 h = 2 bony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pole tekstowe 17"/>
          <p:cNvSpPr txBox="1">
            <a:spLocks noChangeArrowheads="1"/>
          </p:cNvSpPr>
          <p:nvPr/>
        </p:nvSpPr>
        <p:spPr bwMode="auto">
          <a:xfrm>
            <a:off x="376238" y="28527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pl-PL" altLang="pl-PL" b="1">
              <a:solidFill>
                <a:srgbClr val="FF0000"/>
              </a:solidFill>
            </a:endParaRPr>
          </a:p>
        </p:txBody>
      </p:sp>
      <p:sp>
        <p:nvSpPr>
          <p:cNvPr id="10" name="Strzałka w prawo 9">
            <a:extLst>
              <a:ext uri="{FF2B5EF4-FFF2-40B4-BE49-F238E27FC236}">
                <a16:creationId xmlns:a16="http://schemas.microsoft.com/office/drawing/2014/main" id="{F917947D-0B51-4385-97B4-94FBC64F4016}"/>
              </a:ext>
            </a:extLst>
          </p:cNvPr>
          <p:cNvSpPr/>
          <p:nvPr/>
        </p:nvSpPr>
        <p:spPr>
          <a:xfrm>
            <a:off x="2817825" y="3341575"/>
            <a:ext cx="60204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7" name="Prostokąt zaokrąglony 16">
            <a:extLst>
              <a:ext uri="{FF2B5EF4-FFF2-40B4-BE49-F238E27FC236}">
                <a16:creationId xmlns:a16="http://schemas.microsoft.com/office/drawing/2014/main" id="{46DF5CEA-83B6-4FDC-8A67-71E35F9F861D}"/>
              </a:ext>
            </a:extLst>
          </p:cNvPr>
          <p:cNvSpPr/>
          <p:nvPr/>
        </p:nvSpPr>
        <p:spPr>
          <a:xfrm>
            <a:off x="3638549" y="6380980"/>
            <a:ext cx="4389835" cy="477020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200" dirty="0">
                <a:solidFill>
                  <a:schemeClr val="tx1"/>
                </a:solidFill>
              </a:rPr>
              <a:t>Egzamin</a:t>
            </a:r>
          </a:p>
        </p:txBody>
      </p:sp>
      <p:sp>
        <p:nvSpPr>
          <p:cNvPr id="18" name="Prostokąt zaokrąglony 17">
            <a:extLst>
              <a:ext uri="{FF2B5EF4-FFF2-40B4-BE49-F238E27FC236}">
                <a16:creationId xmlns:a16="http://schemas.microsoft.com/office/drawing/2014/main" id="{B18C4373-466E-4A65-81E7-B0C0A35786CC}"/>
              </a:ext>
            </a:extLst>
          </p:cNvPr>
          <p:cNvSpPr/>
          <p:nvPr/>
        </p:nvSpPr>
        <p:spPr>
          <a:xfrm>
            <a:off x="393700" y="3087688"/>
            <a:ext cx="2283420" cy="1062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b="1" dirty="0">
                <a:solidFill>
                  <a:schemeClr val="tx1"/>
                </a:solidFill>
              </a:rPr>
              <a:t>1 bon =  max. 15 zł</a:t>
            </a:r>
          </a:p>
        </p:txBody>
      </p:sp>
      <p:sp>
        <p:nvSpPr>
          <p:cNvPr id="23" name="Elipsa 22">
            <a:extLst>
              <a:ext uri="{FF2B5EF4-FFF2-40B4-BE49-F238E27FC236}">
                <a16:creationId xmlns:a16="http://schemas.microsoft.com/office/drawing/2014/main" id="{83470225-41AC-45F7-85D7-86883579C6DA}"/>
              </a:ext>
            </a:extLst>
          </p:cNvPr>
          <p:cNvSpPr/>
          <p:nvPr/>
        </p:nvSpPr>
        <p:spPr>
          <a:xfrm>
            <a:off x="560388" y="4869160"/>
            <a:ext cx="2283420" cy="1800201"/>
          </a:xfrm>
          <a:prstGeom prst="ellipse">
            <a:avLst/>
          </a:prstGeom>
          <a:ln w="76200">
            <a:solidFill>
              <a:srgbClr val="FA12C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1600" b="1" dirty="0">
                <a:solidFill>
                  <a:srgbClr val="FA12CE"/>
                </a:solidFill>
              </a:rPr>
              <a:t>337 bonów </a:t>
            </a:r>
            <a:br>
              <a:rPr lang="pl-PL" sz="1600" b="1" dirty="0">
                <a:solidFill>
                  <a:srgbClr val="FA12CE"/>
                </a:solidFill>
              </a:rPr>
            </a:br>
            <a:r>
              <a:rPr lang="pl-PL" sz="1600" b="1" dirty="0">
                <a:solidFill>
                  <a:srgbClr val="FA12CE"/>
                </a:solidFill>
              </a:rPr>
              <a:t>85 % dofinansowania </a:t>
            </a:r>
          </a:p>
        </p:txBody>
      </p:sp>
      <p:sp>
        <p:nvSpPr>
          <p:cNvPr id="9232" name="Tytuł 1"/>
          <p:cNvSpPr txBox="1">
            <a:spLocks/>
          </p:cNvSpPr>
          <p:nvPr/>
        </p:nvSpPr>
        <p:spPr bwMode="auto">
          <a:xfrm>
            <a:off x="0" y="932710"/>
            <a:ext cx="82296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altLang="pl-PL" sz="2800" b="1" dirty="0">
                <a:solidFill>
                  <a:srgbClr val="FA12CE"/>
                </a:solidFill>
              </a:rPr>
              <a:t>Kierunek Kariera Zawodowa </a:t>
            </a:r>
            <a:r>
              <a:rPr lang="pl-PL" altLang="pl-PL" sz="2400" b="1" dirty="0">
                <a:solidFill>
                  <a:srgbClr val="FA12CE"/>
                </a:solidFill>
                <a:latin typeface="Calibri" pitchFamily="34" charset="0"/>
              </a:rPr>
              <a:t>– </a:t>
            </a:r>
          </a:p>
          <a:p>
            <a:r>
              <a:rPr lang="pl-PL" altLang="pl-PL" sz="2400" b="1" dirty="0">
                <a:solidFill>
                  <a:srgbClr val="FA12CE"/>
                </a:solidFill>
                <a:latin typeface="Calibri" pitchFamily="34" charset="0"/>
              </a:rPr>
              <a:t> </a:t>
            </a:r>
            <a:r>
              <a:rPr lang="pl-PL" altLang="pl-PL" sz="2400" b="1" i="1" dirty="0">
                <a:solidFill>
                  <a:srgbClr val="DE9B22"/>
                </a:solidFill>
                <a:latin typeface="+mj-lt"/>
                <a:ea typeface="+mj-ea"/>
                <a:cs typeface="+mj-cs"/>
              </a:rPr>
              <a:t>wartość bonu</a:t>
            </a:r>
          </a:p>
        </p:txBody>
      </p:sp>
      <p:sp>
        <p:nvSpPr>
          <p:cNvPr id="30" name="Prostokąt zaokrąglony 29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50" y="1928349"/>
            <a:ext cx="3960440" cy="362106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  <a:cs typeface="Arial" panose="020B0604020202020204" pitchFamily="34" charset="0"/>
              </a:rPr>
              <a:t>Kursy umiejętności zawodowych</a:t>
            </a:r>
          </a:p>
        </p:txBody>
      </p:sp>
      <p:sp>
        <p:nvSpPr>
          <p:cNvPr id="31" name="Prostokąt zaokrąglony 30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50" y="2361819"/>
            <a:ext cx="3960440" cy="849918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>
                <a:solidFill>
                  <a:schemeClr val="tx1"/>
                </a:solidFill>
                <a:cs typeface="Arial" panose="020B0604020202020204" pitchFamily="34" charset="0"/>
              </a:rPr>
              <a:t>Kursy umożliwiające uzyskiwanie </a:t>
            </a:r>
            <a:br>
              <a:rPr lang="pl-PL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pl-PL" dirty="0">
                <a:solidFill>
                  <a:schemeClr val="tx1"/>
                </a:solidFill>
                <a:cs typeface="Arial" panose="020B0604020202020204" pitchFamily="34" charset="0"/>
              </a:rPr>
              <a:t>i uzupełnianie wiedzy, umiejętności </a:t>
            </a:r>
            <a:br>
              <a:rPr lang="pl-PL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pl-PL" dirty="0">
                <a:solidFill>
                  <a:schemeClr val="tx1"/>
                </a:solidFill>
                <a:cs typeface="Arial" panose="020B0604020202020204" pitchFamily="34" charset="0"/>
              </a:rPr>
              <a:t>i kwalifikacji zawodowych </a:t>
            </a:r>
          </a:p>
        </p:txBody>
      </p:sp>
      <p:sp>
        <p:nvSpPr>
          <p:cNvPr id="32" name="Prostokąt zaokrąglony 31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51" y="3297279"/>
            <a:ext cx="3960439" cy="852445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  <a:cs typeface="Arial" panose="020B0604020202020204" pitchFamily="34" charset="0"/>
              </a:rPr>
              <a:t>Szkolenia prowadzące do uzyskania uprawnień do wykonywania zawodów regulowanych</a:t>
            </a:r>
          </a:p>
        </p:txBody>
      </p:sp>
      <p:sp>
        <p:nvSpPr>
          <p:cNvPr id="34" name="Prostokąt zaokrąglony 33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49" y="4221732"/>
            <a:ext cx="3960439" cy="432048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  <a:cs typeface="Arial" panose="020B0604020202020204" pitchFamily="34" charset="0"/>
              </a:rPr>
              <a:t>Szkolenia zawodowe </a:t>
            </a:r>
          </a:p>
        </p:txBody>
      </p:sp>
      <p:sp>
        <p:nvSpPr>
          <p:cNvPr id="35" name="Prostokąt zaokrąglony 34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49" y="4723261"/>
            <a:ext cx="3960439" cy="558648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  <a:cs typeface="Arial" panose="020B0604020202020204" pitchFamily="34" charset="0"/>
              </a:rPr>
              <a:t>Język obcy zawodowy </a:t>
            </a:r>
          </a:p>
        </p:txBody>
      </p:sp>
      <p:sp>
        <p:nvSpPr>
          <p:cNvPr id="36" name="Prostokąt zaokrąglony 35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48" y="5348943"/>
            <a:ext cx="3960439" cy="52798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>
                <a:solidFill>
                  <a:schemeClr val="tx1"/>
                </a:solidFill>
              </a:rPr>
              <a:t>Prawo jazdy zawodowe kat. C, C+E, C1, C1+E wraz z kwalifikacją, D, T,  </a:t>
            </a:r>
          </a:p>
        </p:txBody>
      </p:sp>
      <p:sp>
        <p:nvSpPr>
          <p:cNvPr id="37" name="Prostokąt zaokrąglony 36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50" y="5943958"/>
            <a:ext cx="3960439" cy="360039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200" dirty="0">
                <a:solidFill>
                  <a:schemeClr val="tx1"/>
                </a:solidFill>
              </a:rPr>
              <a:t>Studia podyplomowe</a:t>
            </a:r>
          </a:p>
        </p:txBody>
      </p:sp>
      <p:sp>
        <p:nvSpPr>
          <p:cNvPr id="39" name="Prostokąt zaokrąglony 38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3638548" y="1484189"/>
            <a:ext cx="3960440" cy="432048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000" dirty="0">
                <a:solidFill>
                  <a:schemeClr val="tx1"/>
                </a:solidFill>
                <a:cs typeface="Arial" panose="020B0604020202020204" pitchFamily="34" charset="0"/>
              </a:rPr>
              <a:t>Kwalifikacyjne kursy zawodowe</a:t>
            </a: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40" name="Prostokąt zaokrąglony 39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7817671" y="1676535"/>
            <a:ext cx="1218825" cy="367240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b="1" dirty="0">
                <a:solidFill>
                  <a:schemeClr val="tx1"/>
                </a:solidFill>
              </a:rPr>
              <a:t>1 h = 1 - 3 bony</a:t>
            </a:r>
          </a:p>
        </p:txBody>
      </p:sp>
      <p:sp>
        <p:nvSpPr>
          <p:cNvPr id="41" name="Prostokąt zaokrąglony 40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7308304" y="5852998"/>
            <a:ext cx="1835696" cy="36689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b="1" dirty="0">
                <a:solidFill>
                  <a:schemeClr val="tx1"/>
                </a:solidFill>
              </a:rPr>
              <a:t>1 h = 1 - 2 bony</a:t>
            </a:r>
          </a:p>
        </p:txBody>
      </p:sp>
      <p:sp>
        <p:nvSpPr>
          <p:cNvPr id="42" name="Prostokąt zaokrąglony 41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7308304" y="6251490"/>
            <a:ext cx="1835696" cy="60650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b="1" dirty="0">
                <a:solidFill>
                  <a:schemeClr val="tx1"/>
                </a:solidFill>
              </a:rPr>
              <a:t>Koszt/15zł = l. bonów; </a:t>
            </a:r>
            <a:r>
              <a:rPr lang="pl-PL" sz="1400" b="1" dirty="0" err="1">
                <a:solidFill>
                  <a:schemeClr val="tx1"/>
                </a:solidFill>
              </a:rPr>
              <a:t>max</a:t>
            </a:r>
            <a:r>
              <a:rPr lang="pl-PL" sz="1400" b="1" dirty="0">
                <a:solidFill>
                  <a:schemeClr val="tx1"/>
                </a:solidFill>
              </a:rPr>
              <a:t>. 80 bonów (max 1 200 zł)</a:t>
            </a:r>
          </a:p>
        </p:txBody>
      </p:sp>
    </p:spTree>
    <p:extLst>
      <p:ext uri="{BB962C8B-B14F-4D97-AF65-F5344CB8AC3E}">
        <p14:creationId xmlns:p14="http://schemas.microsoft.com/office/powerpoint/2010/main" val="235379740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pole tekstowe 17"/>
          <p:cNvSpPr txBox="1">
            <a:spLocks noChangeArrowheads="1"/>
          </p:cNvSpPr>
          <p:nvPr/>
        </p:nvSpPr>
        <p:spPr bwMode="auto">
          <a:xfrm>
            <a:off x="376238" y="28527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pl-PL" altLang="pl-PL" b="1">
              <a:solidFill>
                <a:srgbClr val="FF0000"/>
              </a:solidFill>
            </a:endParaRPr>
          </a:p>
        </p:txBody>
      </p:sp>
      <p:sp>
        <p:nvSpPr>
          <p:cNvPr id="17" name="Prostokąt zaokrąglony 16">
            <a:extLst>
              <a:ext uri="{FF2B5EF4-FFF2-40B4-BE49-F238E27FC236}">
                <a16:creationId xmlns:a16="http://schemas.microsoft.com/office/drawing/2014/main" id="{46DF5CEA-83B6-4FDC-8A67-71E35F9F861D}"/>
              </a:ext>
            </a:extLst>
          </p:cNvPr>
          <p:cNvSpPr/>
          <p:nvPr/>
        </p:nvSpPr>
        <p:spPr>
          <a:xfrm>
            <a:off x="560388" y="5583152"/>
            <a:ext cx="2283420" cy="1086208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200" dirty="0">
                <a:solidFill>
                  <a:schemeClr val="tx1"/>
                </a:solidFill>
              </a:rPr>
              <a:t>Usługi potwierdzania kwalifikacji</a:t>
            </a:r>
          </a:p>
        </p:txBody>
      </p:sp>
      <p:sp>
        <p:nvSpPr>
          <p:cNvPr id="9232" name="Tytuł 1"/>
          <p:cNvSpPr txBox="1">
            <a:spLocks/>
          </p:cNvSpPr>
          <p:nvPr/>
        </p:nvSpPr>
        <p:spPr bwMode="auto">
          <a:xfrm>
            <a:off x="0" y="851953"/>
            <a:ext cx="8229600" cy="84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l-PL" altLang="pl-PL" sz="2800" b="1" dirty="0">
                <a:solidFill>
                  <a:srgbClr val="FA12CE"/>
                </a:solidFill>
              </a:rPr>
              <a:t>Kierunek Kariera Zawodowa </a:t>
            </a:r>
            <a:r>
              <a:rPr lang="pl-PL" altLang="pl-PL" sz="2400" b="1" dirty="0">
                <a:solidFill>
                  <a:srgbClr val="FA12CE"/>
                </a:solidFill>
                <a:latin typeface="Calibri" pitchFamily="34" charset="0"/>
              </a:rPr>
              <a:t>-  </a:t>
            </a:r>
            <a:br>
              <a:rPr lang="pl-PL" altLang="pl-PL" sz="2400" b="1" dirty="0">
                <a:solidFill>
                  <a:srgbClr val="07A9C9"/>
                </a:solidFill>
                <a:latin typeface="Calibri" pitchFamily="34" charset="0"/>
              </a:rPr>
            </a:br>
            <a:r>
              <a:rPr lang="pl-PL" altLang="pl-PL" sz="2400" b="1" i="1" dirty="0">
                <a:solidFill>
                  <a:srgbClr val="DE9B22"/>
                </a:solidFill>
                <a:latin typeface="Calibri" pitchFamily="34" charset="0"/>
              </a:rPr>
              <a:t>co oferuje projekt? </a:t>
            </a:r>
            <a:endParaRPr lang="pl-PL" altLang="pl-PL" sz="4400" dirty="0">
              <a:solidFill>
                <a:srgbClr val="DE9B22"/>
              </a:solidFill>
              <a:latin typeface="Calibri" pitchFamily="34" charset="0"/>
            </a:endParaRPr>
          </a:p>
        </p:txBody>
      </p:sp>
      <p:sp>
        <p:nvSpPr>
          <p:cNvPr id="30" name="Prostokąt zaokrąglony 29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12278" y="1847048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Języki obce zawodowe </a:t>
            </a:r>
          </a:p>
        </p:txBody>
      </p:sp>
      <p:sp>
        <p:nvSpPr>
          <p:cNvPr id="31" name="Prostokąt zaokrąglony 30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12278" y="2159700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Finanse i bankowość 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32" name="Prostokąt zaokrąglony 31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17359" y="2464229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Sprzedaż i marketing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33" name="Prostokąt zaokrąglony 32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05672" y="2765339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Motoryzacja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34" name="Prostokąt zaokrąglony 33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05672" y="3076627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Edukacja</a:t>
            </a:r>
          </a:p>
        </p:txBody>
      </p:sp>
      <p:sp>
        <p:nvSpPr>
          <p:cNvPr id="35" name="Prostokąt zaokrąglony 34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05672" y="3363372"/>
            <a:ext cx="3384376" cy="287437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36" name="Prostokąt zaokrąglony 35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09011" y="3674198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Uroda</a:t>
            </a:r>
          </a:p>
        </p:txBody>
      </p:sp>
      <p:sp>
        <p:nvSpPr>
          <p:cNvPr id="37" name="Prostokąt zaokrąglony 36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560388" y="4371589"/>
            <a:ext cx="2139404" cy="930214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200" dirty="0">
                <a:solidFill>
                  <a:schemeClr val="tx1"/>
                </a:solidFill>
              </a:rPr>
              <a:t>Studia podyplomowe</a:t>
            </a:r>
          </a:p>
        </p:txBody>
      </p:sp>
      <p:sp>
        <p:nvSpPr>
          <p:cNvPr id="39" name="Prostokąt zaokrąglony 38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4712278" y="1485440"/>
            <a:ext cx="3384376" cy="360040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administracyjno-biurowy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43" name="Prostokąt zaokrąglony 42">
            <a:extLst>
              <a:ext uri="{FF2B5EF4-FFF2-40B4-BE49-F238E27FC236}">
                <a16:creationId xmlns:a16="http://schemas.microsoft.com/office/drawing/2014/main" id="{552D3DFE-8EDF-4A75-A5C8-6FE69E9ED3E5}"/>
              </a:ext>
            </a:extLst>
          </p:cNvPr>
          <p:cNvSpPr/>
          <p:nvPr/>
        </p:nvSpPr>
        <p:spPr>
          <a:xfrm>
            <a:off x="560388" y="1982157"/>
            <a:ext cx="2283420" cy="2108083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400" b="1" dirty="0">
                <a:solidFill>
                  <a:schemeClr val="tx1"/>
                </a:solidFill>
              </a:rPr>
              <a:t>SZKOLENIA/</a:t>
            </a:r>
            <a:br>
              <a:rPr lang="pl-PL" sz="2400" b="1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KURSY</a:t>
            </a: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8D280DAA-BDF0-4BAA-B956-91B9BD026B37}"/>
              </a:ext>
            </a:extLst>
          </p:cNvPr>
          <p:cNvSpPr/>
          <p:nvPr/>
        </p:nvSpPr>
        <p:spPr>
          <a:xfrm>
            <a:off x="3027958" y="2060848"/>
            <a:ext cx="1616050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  <a:p>
            <a:pPr algn="ctr"/>
            <a:r>
              <a:rPr lang="pl-PL" dirty="0"/>
              <a:t>W obszarach</a:t>
            </a:r>
          </a:p>
          <a:p>
            <a:pPr algn="ctr"/>
            <a:endParaRPr lang="pl-PL" dirty="0"/>
          </a:p>
        </p:txBody>
      </p:sp>
      <p:sp>
        <p:nvSpPr>
          <p:cNvPr id="18" name="Prostokąt zaokrąglony 34">
            <a:extLst>
              <a:ext uri="{FF2B5EF4-FFF2-40B4-BE49-F238E27FC236}">
                <a16:creationId xmlns:a16="http://schemas.microsoft.com/office/drawing/2014/main" id="{6E90F31C-BA51-40F8-AA84-C7DC31878A37}"/>
              </a:ext>
            </a:extLst>
          </p:cNvPr>
          <p:cNvSpPr/>
          <p:nvPr/>
        </p:nvSpPr>
        <p:spPr>
          <a:xfrm>
            <a:off x="4709011" y="3969065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Budowlany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19" name="Prostokąt zaokrąglony 35">
            <a:extLst>
              <a:ext uri="{FF2B5EF4-FFF2-40B4-BE49-F238E27FC236}">
                <a16:creationId xmlns:a16="http://schemas.microsoft.com/office/drawing/2014/main" id="{51516A86-01D8-4A26-A3F1-424719017905}"/>
              </a:ext>
            </a:extLst>
          </p:cNvPr>
          <p:cNvSpPr/>
          <p:nvPr/>
        </p:nvSpPr>
        <p:spPr>
          <a:xfrm>
            <a:off x="4709011" y="4288056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Elektryczno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elektroniczny</a:t>
            </a:r>
          </a:p>
        </p:txBody>
      </p:sp>
      <p:sp>
        <p:nvSpPr>
          <p:cNvPr id="20" name="Prostokąt zaokrąglony 35">
            <a:extLst>
              <a:ext uri="{FF2B5EF4-FFF2-40B4-BE49-F238E27FC236}">
                <a16:creationId xmlns:a16="http://schemas.microsoft.com/office/drawing/2014/main" id="{85AC2385-F71E-449A-8AC0-3B94F55743A0}"/>
              </a:ext>
            </a:extLst>
          </p:cNvPr>
          <p:cNvSpPr/>
          <p:nvPr/>
        </p:nvSpPr>
        <p:spPr>
          <a:xfrm>
            <a:off x="4709011" y="4603126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Techniczno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mechaniczny</a:t>
            </a:r>
          </a:p>
        </p:txBody>
      </p:sp>
      <p:sp>
        <p:nvSpPr>
          <p:cNvPr id="21" name="Prostokąt zaokrąglony 35">
            <a:extLst>
              <a:ext uri="{FF2B5EF4-FFF2-40B4-BE49-F238E27FC236}">
                <a16:creationId xmlns:a16="http://schemas.microsoft.com/office/drawing/2014/main" id="{2F22D1B9-EB6E-4C41-83E8-7567D1A0289B}"/>
              </a:ext>
            </a:extLst>
          </p:cNvPr>
          <p:cNvSpPr/>
          <p:nvPr/>
        </p:nvSpPr>
        <p:spPr>
          <a:xfrm>
            <a:off x="4709011" y="4929357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Metalurgiczno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górniczy</a:t>
            </a:r>
          </a:p>
        </p:txBody>
      </p:sp>
      <p:sp>
        <p:nvSpPr>
          <p:cNvPr id="22" name="Prostokąt zaokrąglony 35">
            <a:extLst>
              <a:ext uri="{FF2B5EF4-FFF2-40B4-BE49-F238E27FC236}">
                <a16:creationId xmlns:a16="http://schemas.microsoft.com/office/drawing/2014/main" id="{ACC90FB9-C5FE-4328-86C3-D1953D537BF3}"/>
              </a:ext>
            </a:extLst>
          </p:cNvPr>
          <p:cNvSpPr/>
          <p:nvPr/>
        </p:nvSpPr>
        <p:spPr>
          <a:xfrm>
            <a:off x="4720698" y="5248348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Ekologia, rolnictwo i leśnictwo</a:t>
            </a:r>
          </a:p>
        </p:txBody>
      </p:sp>
      <p:sp>
        <p:nvSpPr>
          <p:cNvPr id="23" name="Prostokąt zaokrąglony 35">
            <a:extLst>
              <a:ext uri="{FF2B5EF4-FFF2-40B4-BE49-F238E27FC236}">
                <a16:creationId xmlns:a16="http://schemas.microsoft.com/office/drawing/2014/main" id="{7A656C4E-69E6-4175-BC2B-D75211D7C8FB}"/>
              </a:ext>
            </a:extLst>
          </p:cNvPr>
          <p:cNvSpPr/>
          <p:nvPr/>
        </p:nvSpPr>
        <p:spPr>
          <a:xfrm>
            <a:off x="4714056" y="5567339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Turystyczno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gastronomiczny</a:t>
            </a:r>
          </a:p>
        </p:txBody>
      </p:sp>
      <p:sp>
        <p:nvSpPr>
          <p:cNvPr id="24" name="Prostokąt zaokrąglony 35">
            <a:extLst>
              <a:ext uri="{FF2B5EF4-FFF2-40B4-BE49-F238E27FC236}">
                <a16:creationId xmlns:a16="http://schemas.microsoft.com/office/drawing/2014/main" id="{ACE02743-EA7C-4DDF-9A55-9AEA01BBD233}"/>
              </a:ext>
            </a:extLst>
          </p:cNvPr>
          <p:cNvSpPr/>
          <p:nvPr/>
        </p:nvSpPr>
        <p:spPr>
          <a:xfrm>
            <a:off x="4729046" y="5867933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Medyczno</a:t>
            </a: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społeczny</a:t>
            </a:r>
          </a:p>
        </p:txBody>
      </p:sp>
      <p:sp>
        <p:nvSpPr>
          <p:cNvPr id="25" name="Prostokąt zaokrąglony 35">
            <a:extLst>
              <a:ext uri="{FF2B5EF4-FFF2-40B4-BE49-F238E27FC236}">
                <a16:creationId xmlns:a16="http://schemas.microsoft.com/office/drawing/2014/main" id="{923FD6A0-D136-4C8C-A19B-2D5E1F6E7E64}"/>
              </a:ext>
            </a:extLst>
          </p:cNvPr>
          <p:cNvSpPr/>
          <p:nvPr/>
        </p:nvSpPr>
        <p:spPr>
          <a:xfrm>
            <a:off x="4729046" y="6194164"/>
            <a:ext cx="3384376" cy="302842"/>
          </a:xfrm>
          <a:prstGeom prst="roundRect">
            <a:avLst/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Artystyczny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1C3545C-D4BC-484B-947C-490FA98CC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8" y="914400"/>
            <a:ext cx="856932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FontTx/>
              <a:buNone/>
              <a:defRPr/>
            </a:pPr>
            <a:r>
              <a:rPr lang="pl-PL" altLang="pl-PL" sz="2400" b="1" dirty="0">
                <a:solidFill>
                  <a:srgbClr val="00B0F0"/>
                </a:solidFill>
                <a:latin typeface="+mn-lt"/>
              </a:rPr>
              <a:t>Kierunek Kariera  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pl-PL" altLang="pl-PL" sz="2400" b="1" dirty="0">
                <a:solidFill>
                  <a:srgbClr val="FA12CE"/>
                </a:solidFill>
              </a:rPr>
              <a:t>Kierunek Kariera Zawodowa -</a:t>
            </a:r>
            <a:br>
              <a:rPr lang="pl-PL" altLang="pl-PL" b="1" dirty="0">
                <a:solidFill>
                  <a:srgbClr val="07A9C9"/>
                </a:solidFill>
                <a:latin typeface="+mn-lt"/>
              </a:rPr>
            </a:br>
            <a:r>
              <a:rPr lang="pl-PL" altLang="pl-PL" sz="2000" b="1" i="1" dirty="0">
                <a:solidFill>
                  <a:srgbClr val="DE9B22"/>
                </a:solidFill>
                <a:latin typeface="+mn-lt"/>
              </a:rPr>
              <a:t>jakie usługi szkoleniowe można wybrać  i gdzie je znaleźć?  </a:t>
            </a:r>
            <a:endParaRPr lang="pl-PL" altLang="pl-PL" sz="2400" b="1" i="1" dirty="0">
              <a:solidFill>
                <a:srgbClr val="DE9B22"/>
              </a:solidFill>
              <a:latin typeface="+mn-lt"/>
            </a:endParaRPr>
          </a:p>
        </p:txBody>
      </p:sp>
      <p:sp>
        <p:nvSpPr>
          <p:cNvPr id="6" name="Objaśnienie ze strzałką w prawo 5">
            <a:extLst>
              <a:ext uri="{FF2B5EF4-FFF2-40B4-BE49-F238E27FC236}">
                <a16:creationId xmlns:a16="http://schemas.microsoft.com/office/drawing/2014/main" id="{66F4DF7B-1CE5-4E15-8350-1218937B2122}"/>
              </a:ext>
            </a:extLst>
          </p:cNvPr>
          <p:cNvSpPr/>
          <p:nvPr/>
        </p:nvSpPr>
        <p:spPr>
          <a:xfrm>
            <a:off x="323528" y="2276872"/>
            <a:ext cx="4032448" cy="458112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Języki obce; 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Szkolenia informatyczne; 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Zarządzanie projektami;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Prawo jazdy kat. A, B, C, C+E;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Kursy umiejętności ogólnych;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Kursy przygotowujące do matury;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Kursy przygotowujące do egzaminów eksternistycznych OKE</a:t>
            </a:r>
            <a:r>
              <a:rPr lang="pl-PL" sz="1600" dirty="0"/>
              <a:t>.</a:t>
            </a:r>
          </a:p>
        </p:txBody>
      </p:sp>
      <p:pic>
        <p:nvPicPr>
          <p:cNvPr id="13317" name="Obraz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733256"/>
            <a:ext cx="1431973" cy="93610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7" name="Strzałka w górę 6">
            <a:extLst>
              <a:ext uri="{FF2B5EF4-FFF2-40B4-BE49-F238E27FC236}">
                <a16:creationId xmlns:a16="http://schemas.microsoft.com/office/drawing/2014/main" id="{CB0E6683-31BC-4884-BCA7-68AD3F90E232}"/>
              </a:ext>
            </a:extLst>
          </p:cNvPr>
          <p:cNvSpPr/>
          <p:nvPr/>
        </p:nvSpPr>
        <p:spPr>
          <a:xfrm>
            <a:off x="4355976" y="5301208"/>
            <a:ext cx="484187" cy="4270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301208"/>
            <a:ext cx="554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5301208"/>
            <a:ext cx="5603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bjaśnienie ze strzałką w prawo 9"/>
          <p:cNvSpPr/>
          <p:nvPr/>
        </p:nvSpPr>
        <p:spPr>
          <a:xfrm rot="10800000">
            <a:off x="4822419" y="2146548"/>
            <a:ext cx="4272627" cy="465313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1699"/>
            </a:avLst>
          </a:prstGeom>
          <a:solidFill>
            <a:srgbClr val="E58D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A12CE"/>
              </a:solidFill>
            </a:endParaRPr>
          </a:p>
        </p:txBody>
      </p:sp>
      <p:pic>
        <p:nvPicPr>
          <p:cNvPr id="8196" name="Picture 2">
            <a:extLst>
              <a:ext uri="{FF2B5EF4-FFF2-40B4-BE49-F238E27FC236}">
                <a16:creationId xmlns:a16="http://schemas.microsoft.com/office/drawing/2014/main" id="{C0224392-7BD9-4B92-8F39-C7CFC6096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-2" t="12715" r="76704" b="68967"/>
          <a:stretch>
            <a:fillRect/>
          </a:stretch>
        </p:blipFill>
        <p:spPr bwMode="auto">
          <a:xfrm>
            <a:off x="3563888" y="4005064"/>
            <a:ext cx="2117325" cy="936104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6147656" y="2146548"/>
            <a:ext cx="288564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KKZ;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KUZ;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Kursy umożliwiające uzyskiwanie </a:t>
            </a:r>
            <a:b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</a:b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i uzupełnianie wiedzy, umiejętności i kwalifikacji zawodowych</a:t>
            </a:r>
            <a:r>
              <a:rPr lang="pl-PL" sz="2000" dirty="0">
                <a:cs typeface="Arial" panose="020B0604020202020204" pitchFamily="34" charset="0"/>
              </a:rPr>
              <a:t> 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Szkolenia prowadzące do uzyskania uprawnień do wykonywania zawodów regulowanych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 Język obcy zawodowy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>
                <a:solidFill>
                  <a:schemeClr val="lt1"/>
                </a:solidFill>
                <a:latin typeface="+mn-lt"/>
                <a:cs typeface="+mn-cs"/>
              </a:rPr>
              <a:t> Prawo jazdy zawodowe kat. C, C+E wraz z kwalifikacją, D, T,  </a:t>
            </a: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endParaRPr lang="pl-PL" sz="2000" dirty="0">
              <a:solidFill>
                <a:schemeClr val="lt1"/>
              </a:solidFill>
              <a:latin typeface="+mn-lt"/>
              <a:cs typeface="+mn-cs"/>
            </a:endParaRPr>
          </a:p>
          <a:p>
            <a:pPr marL="173038" indent="-173038" eaLnBrk="1" hangingPunct="1">
              <a:buFont typeface="Wingdings" panose="05000000000000000000" pitchFamily="2" charset="2"/>
              <a:buChar char="§"/>
              <a:defRPr/>
            </a:pPr>
            <a:endParaRPr lang="pl-PL" sz="2000" dirty="0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rostokąt 1">
            <a:extLst>
              <a:ext uri="{FF2B5EF4-FFF2-40B4-BE49-F238E27FC236}">
                <a16:creationId xmlns:a16="http://schemas.microsoft.com/office/drawing/2014/main" id="{7B3096F3-0CC5-4160-A1FD-2C6492AE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736"/>
            <a:ext cx="7705725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pl-PL" altLang="pl-PL" sz="2400" b="1" i="1" dirty="0">
                <a:solidFill>
                  <a:srgbClr val="DE9B22"/>
                </a:solidFill>
                <a:latin typeface="+mj-lt"/>
                <a:cs typeface="Arial" charset="0"/>
              </a:rPr>
              <a:t>Podmiotowy System Finansowania Szkoleń		</a:t>
            </a:r>
            <a:r>
              <a:rPr lang="pl-PL" altLang="pl-PL" sz="2400" b="1" i="1" dirty="0">
                <a:latin typeface="+mj-lt"/>
                <a:cs typeface="Arial" charset="0"/>
              </a:rPr>
              <a:t>				</a:t>
            </a:r>
            <a:endParaRPr lang="pl-PL" altLang="pl-PL" sz="2400" b="1" i="1" dirty="0">
              <a:solidFill>
                <a:srgbClr val="07A9C9"/>
              </a:solidFill>
              <a:latin typeface="+mj-lt"/>
              <a:cs typeface="Arial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DD2B926-2FB4-4AF5-9856-AB50CEAED0AB}"/>
              </a:ext>
            </a:extLst>
          </p:cNvPr>
          <p:cNvGraphicFramePr/>
          <p:nvPr/>
        </p:nvGraphicFramePr>
        <p:xfrm>
          <a:off x="456692" y="2049996"/>
          <a:ext cx="806489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wal 3">
            <a:extLst>
              <a:ext uri="{FF2B5EF4-FFF2-40B4-BE49-F238E27FC236}">
                <a16:creationId xmlns:a16="http://schemas.microsoft.com/office/drawing/2014/main" id="{A4108613-2563-4AA5-A800-B38CE9F4C03C}"/>
              </a:ext>
            </a:extLst>
          </p:cNvPr>
          <p:cNvSpPr/>
          <p:nvPr/>
        </p:nvSpPr>
        <p:spPr>
          <a:xfrm>
            <a:off x="3240087" y="3212976"/>
            <a:ext cx="2663825" cy="2447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WSPÓŁDZIAŁANIE</a:t>
            </a:r>
          </a:p>
        </p:txBody>
      </p:sp>
    </p:spTree>
    <p:extLst>
      <p:ext uri="{BB962C8B-B14F-4D97-AF65-F5344CB8AC3E}">
        <p14:creationId xmlns:p14="http://schemas.microsoft.com/office/powerpoint/2010/main" val="156818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71187F7-35F8-4598-B19F-635C4329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2664296"/>
          </a:xfrm>
        </p:spPr>
        <p:txBody>
          <a:bodyPr/>
          <a:lstStyle/>
          <a:p>
            <a:pPr algn="l"/>
            <a:r>
              <a:rPr lang="pl-PL" sz="2800" b="1" i="1" dirty="0">
                <a:solidFill>
                  <a:srgbClr val="00B0F0"/>
                </a:solidFill>
              </a:rPr>
              <a:t>Kiedy zamówić bony?</a:t>
            </a:r>
            <a:br>
              <a:rPr lang="pl-PL" sz="2800" b="1" i="1" dirty="0">
                <a:solidFill>
                  <a:srgbClr val="00B0F0"/>
                </a:solidFill>
              </a:rPr>
            </a:br>
            <a:r>
              <a:rPr lang="pl-PL" sz="2800" b="1" i="1" dirty="0">
                <a:solidFill>
                  <a:srgbClr val="00B0F0"/>
                </a:solidFill>
              </a:rPr>
              <a:t>Kiedy zapisać się na szkolenie?</a:t>
            </a:r>
            <a:br>
              <a:rPr lang="pl-PL" sz="2800" b="1" i="1" dirty="0">
                <a:solidFill>
                  <a:srgbClr val="00B0F0"/>
                </a:solidFill>
              </a:rPr>
            </a:br>
            <a:br>
              <a:rPr lang="pl-PL" sz="2800" b="1" i="1" dirty="0">
                <a:solidFill>
                  <a:srgbClr val="00B0F0"/>
                </a:solidFill>
              </a:rPr>
            </a:br>
            <a:br>
              <a:rPr lang="pl-PL" sz="2800" i="1" dirty="0">
                <a:solidFill>
                  <a:schemeClr val="tx2"/>
                </a:solidFill>
              </a:rPr>
            </a:br>
            <a:br>
              <a:rPr lang="pl-PL" sz="2800" dirty="0">
                <a:solidFill>
                  <a:schemeClr val="tx2"/>
                </a:solidFill>
              </a:rPr>
            </a:br>
            <a:endParaRPr lang="pl-PL" sz="2800" dirty="0">
              <a:solidFill>
                <a:schemeClr val="tx2"/>
              </a:solidFill>
            </a:endParaRPr>
          </a:p>
        </p:txBody>
      </p:sp>
      <p:sp>
        <p:nvSpPr>
          <p:cNvPr id="7" name="Prostokąt zaokrąglony 10">
            <a:extLst>
              <a:ext uri="{FF2B5EF4-FFF2-40B4-BE49-F238E27FC236}">
                <a16:creationId xmlns:a16="http://schemas.microsoft.com/office/drawing/2014/main" id="{46A25E1B-EF07-47B6-8D44-ED874DD7D496}"/>
              </a:ext>
            </a:extLst>
          </p:cNvPr>
          <p:cNvSpPr/>
          <p:nvPr/>
        </p:nvSpPr>
        <p:spPr>
          <a:xfrm>
            <a:off x="428927" y="2204864"/>
            <a:ext cx="3278977" cy="136815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3200" dirty="0">
                <a:solidFill>
                  <a:schemeClr val="bg1"/>
                </a:solidFill>
              </a:rPr>
              <a:t>Bilans Kariery</a:t>
            </a:r>
          </a:p>
        </p:txBody>
      </p:sp>
      <p:sp>
        <p:nvSpPr>
          <p:cNvPr id="8" name="Prostokąt zaokrąglony 10">
            <a:extLst>
              <a:ext uri="{FF2B5EF4-FFF2-40B4-BE49-F238E27FC236}">
                <a16:creationId xmlns:a16="http://schemas.microsoft.com/office/drawing/2014/main" id="{C5767960-C5FB-46F7-A8D0-F70E1BAEE8E0}"/>
              </a:ext>
            </a:extLst>
          </p:cNvPr>
          <p:cNvSpPr/>
          <p:nvPr/>
        </p:nvSpPr>
        <p:spPr>
          <a:xfrm>
            <a:off x="4477755" y="2060848"/>
            <a:ext cx="3888432" cy="1800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400" dirty="0">
                <a:solidFill>
                  <a:schemeClr val="bg1"/>
                </a:solidFill>
              </a:rPr>
              <a:t>Zamówienie Bonów KK –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u doradcy zawodowego </a:t>
            </a:r>
          </a:p>
          <a:p>
            <a:pPr>
              <a:defRPr/>
            </a:pPr>
            <a:r>
              <a:rPr lang="pl-PL" sz="2400" dirty="0">
                <a:solidFill>
                  <a:schemeClr val="bg1"/>
                </a:solidFill>
              </a:rPr>
              <a:t>Zamówienie Bonów KKZ – do 12 miesięcy </a:t>
            </a:r>
          </a:p>
        </p:txBody>
      </p:sp>
      <p:sp>
        <p:nvSpPr>
          <p:cNvPr id="9" name="Prostokąt zaokrąglony 10">
            <a:extLst>
              <a:ext uri="{FF2B5EF4-FFF2-40B4-BE49-F238E27FC236}">
                <a16:creationId xmlns:a16="http://schemas.microsoft.com/office/drawing/2014/main" id="{32CD12F7-AE51-46C3-BB38-BACD9A765FD5}"/>
              </a:ext>
            </a:extLst>
          </p:cNvPr>
          <p:cNvSpPr/>
          <p:nvPr/>
        </p:nvSpPr>
        <p:spPr>
          <a:xfrm>
            <a:off x="4427984" y="4744500"/>
            <a:ext cx="3888432" cy="151216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sz="2800" dirty="0">
                <a:solidFill>
                  <a:schemeClr val="bg1"/>
                </a:solidFill>
              </a:rPr>
              <a:t>Realizacja szkoleń – 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800" dirty="0">
                <a:solidFill>
                  <a:schemeClr val="bg1"/>
                </a:solidFill>
              </a:rPr>
              <a:t>do 18 miesięcy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10" name="Strzałka: w prawo 9">
            <a:extLst>
              <a:ext uri="{FF2B5EF4-FFF2-40B4-BE49-F238E27FC236}">
                <a16:creationId xmlns:a16="http://schemas.microsoft.com/office/drawing/2014/main" id="{A56ED89A-06F7-405E-B6EF-1FD23E465F98}"/>
              </a:ext>
            </a:extLst>
          </p:cNvPr>
          <p:cNvSpPr/>
          <p:nvPr/>
        </p:nvSpPr>
        <p:spPr>
          <a:xfrm>
            <a:off x="3736177" y="2924944"/>
            <a:ext cx="619799" cy="288032"/>
          </a:xfrm>
          <a:prstGeom prst="rightArrow">
            <a:avLst/>
          </a:prstGeom>
          <a:solidFill>
            <a:srgbClr val="CF3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dół 11">
            <a:extLst>
              <a:ext uri="{FF2B5EF4-FFF2-40B4-BE49-F238E27FC236}">
                <a16:creationId xmlns:a16="http://schemas.microsoft.com/office/drawing/2014/main" id="{F7C39DF7-F628-4230-BA9B-07737F4FDA2F}"/>
              </a:ext>
            </a:extLst>
          </p:cNvPr>
          <p:cNvSpPr/>
          <p:nvPr/>
        </p:nvSpPr>
        <p:spPr>
          <a:xfrm>
            <a:off x="6119335" y="4024420"/>
            <a:ext cx="288032" cy="576064"/>
          </a:xfrm>
          <a:prstGeom prst="downArrow">
            <a:avLst/>
          </a:prstGeom>
          <a:solidFill>
            <a:srgbClr val="CF3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05833F73-12ED-4E13-A06D-BB2803548A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3" y="4437112"/>
            <a:ext cx="1899783" cy="189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21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ctrTitle"/>
          </p:nvPr>
        </p:nvSpPr>
        <p:spPr>
          <a:xfrm>
            <a:off x="685800" y="836613"/>
            <a:ext cx="7772400" cy="863600"/>
          </a:xfrm>
        </p:spPr>
        <p:txBody>
          <a:bodyPr/>
          <a:lstStyle/>
          <a:p>
            <a:r>
              <a:rPr lang="pl-PL" altLang="pl-PL" sz="3200" dirty="0">
                <a:solidFill>
                  <a:srgbClr val="07A9C9"/>
                </a:solidFill>
              </a:rPr>
              <a:t>Jak się zarejestrować?</a:t>
            </a:r>
            <a:br>
              <a:rPr lang="pl-PL" altLang="pl-PL" sz="3200" dirty="0">
                <a:solidFill>
                  <a:srgbClr val="07A9C9"/>
                </a:solidFill>
              </a:rPr>
            </a:br>
            <a:r>
              <a:rPr lang="pl-PL" altLang="pl-PL" sz="2400" dirty="0">
                <a:solidFill>
                  <a:srgbClr val="07A9C9"/>
                </a:solidFill>
              </a:rPr>
              <a:t>www.kierunek.pociagdokariery.pl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F9302FC-C103-484C-8194-72DC24D3C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797176"/>
            <a:ext cx="6552728" cy="4584151"/>
          </a:xfrm>
          <a:prstGeom prst="rect">
            <a:avLst/>
          </a:prstGeom>
        </p:spPr>
      </p:pic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1505795E-CE24-4C9D-8C00-B781C116EDA6}"/>
              </a:ext>
            </a:extLst>
          </p:cNvPr>
          <p:cNvSpPr/>
          <p:nvPr/>
        </p:nvSpPr>
        <p:spPr>
          <a:xfrm>
            <a:off x="685800" y="1988840"/>
            <a:ext cx="1005880" cy="288032"/>
          </a:xfrm>
          <a:prstGeom prst="rightArrow">
            <a:avLst/>
          </a:prstGeom>
          <a:solidFill>
            <a:srgbClr val="FA12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395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E911A21-DF41-4272-AC5C-39C5909D4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778873"/>
            <a:ext cx="799306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pl-PL" altLang="pl-PL" sz="2800" b="1" dirty="0">
                <a:solidFill>
                  <a:srgbClr val="00B0F0"/>
                </a:solidFill>
                <a:latin typeface="+mj-lt"/>
              </a:rPr>
              <a:t>Kierunek Kariera </a:t>
            </a:r>
          </a:p>
          <a:p>
            <a:pPr>
              <a:spcBef>
                <a:spcPts val="0"/>
              </a:spcBef>
              <a:buFontTx/>
              <a:buNone/>
              <a:defRPr/>
            </a:pPr>
            <a:r>
              <a:rPr lang="pl-PL" altLang="pl-PL" sz="2800" b="1" dirty="0">
                <a:solidFill>
                  <a:srgbClr val="FA12CE"/>
                </a:solidFill>
              </a:rPr>
              <a:t>Kierunek Kariera Zawodowa  -</a:t>
            </a:r>
            <a:br>
              <a:rPr lang="pl-PL" altLang="pl-PL" sz="2800" b="1" dirty="0">
                <a:solidFill>
                  <a:srgbClr val="07A9C9"/>
                </a:solidFill>
              </a:rPr>
            </a:br>
            <a:r>
              <a:rPr lang="pl-PL" altLang="pl-PL" sz="2400" b="1" i="1" dirty="0">
                <a:solidFill>
                  <a:srgbClr val="DE9B22"/>
                </a:solidFill>
                <a:latin typeface="+mj-lt"/>
              </a:rPr>
              <a:t>dyżury mobilne w całej Małopolsce</a:t>
            </a:r>
            <a:r>
              <a:rPr lang="pl-PL" altLang="pl-PL" sz="2400" b="1" i="1" dirty="0">
                <a:latin typeface="+mj-lt"/>
              </a:rPr>
              <a:t>						</a:t>
            </a:r>
            <a:endParaRPr lang="pl-PL" altLang="pl-PL" sz="2400" b="1" i="1" dirty="0">
              <a:solidFill>
                <a:srgbClr val="07A9C9"/>
              </a:solidFill>
              <a:latin typeface="+mj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C650929-2CD2-4945-8925-0C5A413CA231}"/>
              </a:ext>
            </a:extLst>
          </p:cNvPr>
          <p:cNvSpPr txBox="1"/>
          <p:nvPr/>
        </p:nvSpPr>
        <p:spPr>
          <a:xfrm>
            <a:off x="467545" y="2565400"/>
            <a:ext cx="4680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tabLst>
                <a:tab pos="534988" algn="l"/>
              </a:tabLst>
              <a:defRPr/>
            </a:pPr>
            <a:endParaRPr lang="pl-PL" dirty="0"/>
          </a:p>
          <a:p>
            <a:pPr marL="285750" indent="-285750" eaLnBrk="1" hangingPunct="1">
              <a:buFont typeface="Wingdings" panose="05000000000000000000" pitchFamily="2" charset="2"/>
              <a:buChar char="ü"/>
              <a:tabLst>
                <a:tab pos="534988" algn="l"/>
              </a:tabLst>
              <a:defRPr/>
            </a:pPr>
            <a:endParaRPr lang="pl-PL" dirty="0"/>
          </a:p>
          <a:p>
            <a:pPr eaLnBrk="1" hangingPunct="1">
              <a:defRPr/>
            </a:pPr>
            <a:endParaRPr lang="pl-PL" dirty="0"/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39551" y="2492896"/>
            <a:ext cx="4752529" cy="32403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50000"/>
              </a:lnSpc>
              <a:defRPr/>
            </a:pPr>
            <a:r>
              <a:rPr lang="pl-PL" sz="2000" dirty="0">
                <a:solidFill>
                  <a:schemeClr val="bg1"/>
                </a:solidFill>
              </a:rPr>
              <a:t>Dyżury mobilne w subregionie tarnowskim: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Brzesko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Bochnia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Wojnicz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Kłaj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Tuchów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sz="2000" dirty="0">
                <a:solidFill>
                  <a:schemeClr val="bg1"/>
                </a:solidFill>
              </a:rPr>
              <a:t>???</a:t>
            </a:r>
          </a:p>
        </p:txBody>
      </p:sp>
      <p:pic>
        <p:nvPicPr>
          <p:cNvPr id="12291" name="Obraz 4"/>
          <p:cNvPicPr>
            <a:picLocks noChangeAspect="1" noChangeArrowheads="1"/>
          </p:cNvPicPr>
          <p:nvPr/>
        </p:nvPicPr>
        <p:blipFill>
          <a:blip r:embed="rId2" cstate="print"/>
          <a:srcRect l="45078" t="27562" r="19321" b="17540"/>
          <a:stretch>
            <a:fillRect/>
          </a:stretch>
        </p:blipFill>
        <p:spPr bwMode="auto">
          <a:xfrm>
            <a:off x="6084169" y="1980588"/>
            <a:ext cx="2520280" cy="2405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5928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193026-C514-4389-A59E-B812AD586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227"/>
          </a:xfrm>
        </p:spPr>
        <p:txBody>
          <a:bodyPr/>
          <a:lstStyle/>
          <a:p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Dla powracających z zagranicy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9B5146-F28E-43B7-9B5A-886ED24FF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800" b="1" i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którzy w ciągu ostatnich 12 miesięcy wrócili z zagranicy, mają więcej niż 30 lat i aktualnie nie pracują</a:t>
            </a:r>
            <a:endParaRPr lang="pl-PL" sz="1800" b="1" i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l-PL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sz="20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l-PL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2" descr="C:\Users\imusz\AppData\Local\Microsoft\Windows\Temporary Internet Files\Content.Outlook\VM4H8KU2\AA11.jpg">
            <a:extLst>
              <a:ext uri="{FF2B5EF4-FFF2-40B4-BE49-F238E27FC236}">
                <a16:creationId xmlns:a16="http://schemas.microsoft.com/office/drawing/2014/main" id="{A836BF4C-A55B-4AE9-8599-214CC2D79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508"/>
          <a:stretch>
            <a:fillRect/>
          </a:stretch>
        </p:blipFill>
        <p:spPr>
          <a:xfrm>
            <a:off x="1408350" y="2840191"/>
            <a:ext cx="6327300" cy="265064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5473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A5FECC-6C74-4ECC-A3D0-27C77B7E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sz="4000" b="1" i="1" dirty="0">
                <a:solidFill>
                  <a:srgbClr val="34B640"/>
                </a:solidFill>
                <a:cs typeface="Arial"/>
              </a:rPr>
            </a:br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  <a:cs typeface="Arial"/>
              </a:rPr>
              <a:t>Co</a:t>
            </a:r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  <a:cs typeface="Arial"/>
              </a:rPr>
              <a:t>otrzymają</a:t>
            </a:r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l-PL" sz="3600" b="1" i="1" dirty="0">
                <a:solidFill>
                  <a:schemeClr val="accent3">
                    <a:lumMod val="75000"/>
                  </a:schemeClr>
                </a:solidFill>
                <a:cs typeface="Arial"/>
              </a:rPr>
              <a:t>w projekcie?</a:t>
            </a:r>
            <a:endParaRPr lang="pl-PL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C84B8F5B-BEE5-475C-B8B1-904677063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79" y="2183179"/>
            <a:ext cx="2539427" cy="1692951"/>
          </a:xfrm>
        </p:spPr>
      </p:pic>
      <p:grpSp>
        <p:nvGrpSpPr>
          <p:cNvPr id="4" name="Diagram 2">
            <a:extLst>
              <a:ext uri="{FF2B5EF4-FFF2-40B4-BE49-F238E27FC236}">
                <a16:creationId xmlns:a16="http://schemas.microsoft.com/office/drawing/2014/main" id="{364892E4-03FA-4CC0-95BB-9DF894A92EB8}"/>
              </a:ext>
            </a:extLst>
          </p:cNvPr>
          <p:cNvGrpSpPr/>
          <p:nvPr/>
        </p:nvGrpSpPr>
        <p:grpSpPr>
          <a:xfrm>
            <a:off x="1043792" y="1990183"/>
            <a:ext cx="5400416" cy="1905164"/>
            <a:chOff x="1255739" y="1768529"/>
            <a:chExt cx="5400416" cy="1905164"/>
          </a:xfrm>
        </p:grpSpPr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8B5AF282-1829-4920-BCE8-D4F5D001F552}"/>
                </a:ext>
              </a:extLst>
            </p:cNvPr>
            <p:cNvSpPr/>
            <p:nvPr/>
          </p:nvSpPr>
          <p:spPr>
            <a:xfrm rot="16200004">
              <a:off x="507234" y="2517034"/>
              <a:ext cx="1871263" cy="374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71265"/>
                <a:gd name="f7" fmla="val 374253"/>
                <a:gd name="f8" fmla="+- 0 0 -90"/>
                <a:gd name="f9" fmla="*/ f3 1 1871265"/>
                <a:gd name="f10" fmla="*/ f4 1 3742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871265"/>
                <a:gd name="f19" fmla="*/ f15 1 374253"/>
                <a:gd name="f20" fmla="*/ 0 f16 1"/>
                <a:gd name="f21" fmla="*/ 0 f15 1"/>
                <a:gd name="f22" fmla="*/ 1871265 f16 1"/>
                <a:gd name="f23" fmla="*/ 374253 f15 1"/>
                <a:gd name="f24" fmla="+- f17 0 f1"/>
                <a:gd name="f25" fmla="*/ f20 1 1871265"/>
                <a:gd name="f26" fmla="*/ f21 1 374253"/>
                <a:gd name="f27" fmla="*/ f22 1 1871265"/>
                <a:gd name="f28" fmla="*/ f23 1 374253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871265" h="374253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solidFill>
                <a:schemeClr val="bg1"/>
              </a:solidFill>
              <a:prstDash val="solid"/>
            </a:ln>
          </p:spPr>
          <p:txBody>
            <a:bodyPr vert="horz" wrap="square" lIns="6986" tIns="6986" rIns="6986" bIns="6986" anchor="b" anchorCtr="0" compatLnSpc="1">
              <a:noAutofit/>
            </a:bodyPr>
            <a:lstStyle/>
            <a:p>
              <a:pPr defTabSz="488947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300" b="1" dirty="0">
                  <a:solidFill>
                    <a:schemeClr val="accent3">
                      <a:lumMod val="75000"/>
                    </a:schemeClr>
                  </a:solidFill>
                  <a:latin typeface="Calibri"/>
                  <a:cs typeface="+mn-cs"/>
                </a:rPr>
                <a:t>BILANS KARIERY- </a:t>
              </a:r>
              <a:r>
                <a:rPr lang="pl-PL" sz="1300" b="1" dirty="0">
                  <a:solidFill>
                    <a:srgbClr val="1F497D"/>
                  </a:solidFill>
                  <a:latin typeface="Calibri"/>
                  <a:cs typeface="+mn-cs"/>
                </a:rPr>
                <a:t>SPOTKANIE </a:t>
              </a:r>
              <a:r>
                <a:rPr lang="pl-PL" sz="1200" b="1" dirty="0">
                  <a:solidFill>
                    <a:srgbClr val="1F497D"/>
                  </a:solidFill>
                  <a:latin typeface="Calibri"/>
                  <a:cs typeface="+mn-cs"/>
                </a:rPr>
                <a:t>Z DORADCĄ ZAWODOWYM</a:t>
              </a: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2AAFF958-AD9A-4EDF-90CC-EDAD152AF6C0}"/>
                </a:ext>
              </a:extLst>
            </p:cNvPr>
            <p:cNvSpPr/>
            <p:nvPr/>
          </p:nvSpPr>
          <p:spPr>
            <a:xfrm>
              <a:off x="4180580" y="1776378"/>
              <a:ext cx="1871264" cy="1871264"/>
            </a:xfrm>
            <a:prstGeom prst="rect">
              <a:avLst/>
            </a:prstGeom>
            <a:blipFill>
              <a:blip r:embed="rId3">
                <a:alphaModFix/>
              </a:blip>
              <a:stretch>
                <a:fillRect/>
              </a:stretch>
            </a:blipFill>
            <a:ln w="25402" cap="flat">
              <a:solidFill>
                <a:schemeClr val="bg1"/>
              </a:solidFill>
              <a:prstDash val="soli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pl-PL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57C25885-F639-4B32-9C55-FC1D8E83C675}"/>
                </a:ext>
              </a:extLst>
            </p:cNvPr>
            <p:cNvSpPr/>
            <p:nvPr/>
          </p:nvSpPr>
          <p:spPr>
            <a:xfrm rot="16200004" flipH="1">
              <a:off x="2817640" y="2425969"/>
              <a:ext cx="1871265" cy="6241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71265"/>
                <a:gd name="f7" fmla="val 374253"/>
                <a:gd name="f8" fmla="+- 0 0 -90"/>
                <a:gd name="f9" fmla="*/ f3 1 1871265"/>
                <a:gd name="f10" fmla="*/ f4 1 3742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871265"/>
                <a:gd name="f19" fmla="*/ f15 1 374253"/>
                <a:gd name="f20" fmla="*/ 0 f16 1"/>
                <a:gd name="f21" fmla="*/ 0 f15 1"/>
                <a:gd name="f22" fmla="*/ 1871265 f16 1"/>
                <a:gd name="f23" fmla="*/ 374253 f15 1"/>
                <a:gd name="f24" fmla="+- f17 0 f1"/>
                <a:gd name="f25" fmla="*/ f20 1 1871265"/>
                <a:gd name="f26" fmla="*/ f21 1 374253"/>
                <a:gd name="f27" fmla="*/ f22 1 1871265"/>
                <a:gd name="f28" fmla="*/ f23 1 374253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871265" h="374253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solidFill>
                <a:schemeClr val="bg1"/>
              </a:solidFill>
              <a:prstDash val="solid"/>
            </a:ln>
          </p:spPr>
          <p:txBody>
            <a:bodyPr vert="horz" wrap="square" lIns="6986" tIns="6986" rIns="6986" bIns="6986" anchor="b" anchorCtr="0" compatLnSpc="1">
              <a:noAutofit/>
            </a:bodyPr>
            <a:lstStyle/>
            <a:p>
              <a:pPr defTabSz="488947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200" b="1" dirty="0">
                  <a:solidFill>
                    <a:srgbClr val="1F497D"/>
                  </a:solidFill>
                  <a:latin typeface="Calibri"/>
                  <a:cs typeface="+mn-cs"/>
                </a:rPr>
                <a:t>POMOC W FORMALNYM POWROCIE</a:t>
              </a:r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2499E65F-2155-41F2-BA10-B2800D27A6E4}"/>
                </a:ext>
              </a:extLst>
            </p:cNvPr>
            <p:cNvSpPr/>
            <p:nvPr/>
          </p:nvSpPr>
          <p:spPr>
            <a:xfrm rot="16200004">
              <a:off x="4143211" y="1126853"/>
              <a:ext cx="1871264" cy="31546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71265"/>
                <a:gd name="f7" fmla="val 374253"/>
                <a:gd name="f8" fmla="+- 0 0 -90"/>
                <a:gd name="f9" fmla="*/ f3 1 1871265"/>
                <a:gd name="f10" fmla="*/ f4 1 3742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1871265"/>
                <a:gd name="f19" fmla="*/ f15 1 374253"/>
                <a:gd name="f20" fmla="*/ 0 f16 1"/>
                <a:gd name="f21" fmla="*/ 0 f15 1"/>
                <a:gd name="f22" fmla="*/ 1871265 f16 1"/>
                <a:gd name="f23" fmla="*/ 374253 f15 1"/>
                <a:gd name="f24" fmla="+- f17 0 f1"/>
                <a:gd name="f25" fmla="*/ f20 1 1871265"/>
                <a:gd name="f26" fmla="*/ f21 1 374253"/>
                <a:gd name="f27" fmla="*/ f22 1 1871265"/>
                <a:gd name="f28" fmla="*/ f23 1 374253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1871265" h="374253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solidFill>
                <a:schemeClr val="bg1"/>
              </a:solidFill>
              <a:prstDash val="solid"/>
            </a:ln>
          </p:spPr>
          <p:txBody>
            <a:bodyPr vert="horz" wrap="square" lIns="6986" tIns="6986" rIns="6986" bIns="6986" anchor="b" anchorCtr="0" compatLnSpc="1">
              <a:noAutofit/>
            </a:bodyPr>
            <a:lstStyle/>
            <a:p>
              <a:pPr defTabSz="488947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200" b="1" dirty="0">
                  <a:solidFill>
                    <a:schemeClr val="accent3">
                      <a:lumMod val="75000"/>
                    </a:schemeClr>
                  </a:solidFill>
                  <a:latin typeface="Calibri"/>
                  <a:cs typeface="+mn-cs"/>
                </a:rPr>
                <a:t>POMOC W USTABILIZOWANIU ŻYCIA ZAWODOWEGO</a:t>
              </a:r>
            </a:p>
          </p:txBody>
        </p:sp>
      </p:grpSp>
      <p:sp>
        <p:nvSpPr>
          <p:cNvPr id="13" name="Prostokąt zaokrąglony 15">
            <a:extLst>
              <a:ext uri="{FF2B5EF4-FFF2-40B4-BE49-F238E27FC236}">
                <a16:creationId xmlns:a16="http://schemas.microsoft.com/office/drawing/2014/main" id="{B2480168-8514-44B4-AB15-EF580568CA5B}"/>
              </a:ext>
            </a:extLst>
          </p:cNvPr>
          <p:cNvSpPr/>
          <p:nvPr/>
        </p:nvSpPr>
        <p:spPr>
          <a:xfrm>
            <a:off x="2430374" y="4328172"/>
            <a:ext cx="2077888" cy="103878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A9DA74"/>
          </a:solidFill>
          <a:ln w="9528" cap="flat">
            <a:solidFill>
              <a:srgbClr val="A9DA74"/>
            </a:solidFill>
            <a:prstDash val="solid"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>
                <a:solidFill>
                  <a:srgbClr val="000000"/>
                </a:solidFill>
                <a:latin typeface="Calibri"/>
                <a:cs typeface="+mn-cs"/>
              </a:rPr>
              <a:t>Indywidualny Plan Rozwoju</a:t>
            </a:r>
          </a:p>
        </p:txBody>
      </p:sp>
      <p:sp>
        <p:nvSpPr>
          <p:cNvPr id="14" name="Prostokąt zaokrąglony 19">
            <a:extLst>
              <a:ext uri="{FF2B5EF4-FFF2-40B4-BE49-F238E27FC236}">
                <a16:creationId xmlns:a16="http://schemas.microsoft.com/office/drawing/2014/main" id="{DEDB3F60-00FE-4A42-A5DD-A1DA3E1C2F1C}"/>
              </a:ext>
            </a:extLst>
          </p:cNvPr>
          <p:cNvSpPr/>
          <p:nvPr/>
        </p:nvSpPr>
        <p:spPr>
          <a:xfrm>
            <a:off x="5137486" y="4388258"/>
            <a:ext cx="1928595" cy="91861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DAFDA7"/>
              </a:gs>
              <a:gs pos="100000">
                <a:srgbClr val="E4FDC2"/>
              </a:gs>
            </a:gsLst>
            <a:lin ang="16200000"/>
          </a:gradFill>
          <a:ln w="9528" cap="flat">
            <a:solidFill>
              <a:srgbClr val="98B954"/>
            </a:solidFill>
            <a:prstDash val="solid"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>
                <a:solidFill>
                  <a:srgbClr val="000000"/>
                </a:solidFill>
                <a:latin typeface="Calibri"/>
                <a:cs typeface="+mn-cs"/>
              </a:rPr>
              <a:t>Konsultacje</a:t>
            </a:r>
          </a:p>
        </p:txBody>
      </p:sp>
      <p:sp>
        <p:nvSpPr>
          <p:cNvPr id="16" name="Prostokąt zaokrąglony 3">
            <a:extLst>
              <a:ext uri="{FF2B5EF4-FFF2-40B4-BE49-F238E27FC236}">
                <a16:creationId xmlns:a16="http://schemas.microsoft.com/office/drawing/2014/main" id="{DAE92F47-17B9-4DD0-B867-05A4ACB8AB48}"/>
              </a:ext>
            </a:extLst>
          </p:cNvPr>
          <p:cNvSpPr/>
          <p:nvPr/>
        </p:nvSpPr>
        <p:spPr>
          <a:xfrm>
            <a:off x="6101784" y="5765619"/>
            <a:ext cx="2624858" cy="91861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52BE2C"/>
          </a:solidFill>
          <a:ln w="9528" cap="flat">
            <a:solidFill>
              <a:srgbClr val="52BE2C"/>
            </a:solidFill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>
                <a:solidFill>
                  <a:srgbClr val="000000"/>
                </a:solidFill>
                <a:latin typeface="Calibri"/>
                <a:cs typeface="+mn-cs"/>
              </a:rPr>
              <a:t>Realizacja IPR – </a:t>
            </a:r>
            <a:r>
              <a:rPr lang="pl-PL" sz="1400" b="1" dirty="0">
                <a:solidFill>
                  <a:srgbClr val="000000"/>
                </a:solidFill>
                <a:latin typeface="Calibri"/>
                <a:cs typeface="+mn-cs"/>
              </a:rPr>
              <a:t>pomoc w znalezieniu źródła finansowania</a:t>
            </a:r>
            <a:endParaRPr lang="pl-PL" sz="1400" dirty="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17" name="Prostokąt zaokrąglony 3">
            <a:extLst>
              <a:ext uri="{FF2B5EF4-FFF2-40B4-BE49-F238E27FC236}">
                <a16:creationId xmlns:a16="http://schemas.microsoft.com/office/drawing/2014/main" id="{8CA41CFE-95D9-4F6A-B608-543AFC73F53D}"/>
              </a:ext>
            </a:extLst>
          </p:cNvPr>
          <p:cNvSpPr/>
          <p:nvPr/>
        </p:nvSpPr>
        <p:spPr>
          <a:xfrm>
            <a:off x="618850" y="4251430"/>
            <a:ext cx="1224136" cy="11922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52BE2C"/>
          </a:solidFill>
          <a:ln w="9528" cap="flat">
            <a:solidFill>
              <a:srgbClr val="52BE2C"/>
            </a:solidFill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dirty="0">
                <a:solidFill>
                  <a:srgbClr val="000000"/>
                </a:solidFill>
                <a:latin typeface="Calibri"/>
                <a:cs typeface="+mn-cs"/>
              </a:rPr>
              <a:t>Bilans Kariery</a:t>
            </a:r>
            <a:endParaRPr lang="pl-PL" sz="1400" dirty="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18" name="Strzałka: w prawo 17">
            <a:extLst>
              <a:ext uri="{FF2B5EF4-FFF2-40B4-BE49-F238E27FC236}">
                <a16:creationId xmlns:a16="http://schemas.microsoft.com/office/drawing/2014/main" id="{C0F47043-AFBC-4ACE-A0C7-7A609B39F024}"/>
              </a:ext>
            </a:extLst>
          </p:cNvPr>
          <p:cNvSpPr/>
          <p:nvPr/>
        </p:nvSpPr>
        <p:spPr>
          <a:xfrm>
            <a:off x="1907704" y="4869160"/>
            <a:ext cx="482828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: w prawo 18">
            <a:extLst>
              <a:ext uri="{FF2B5EF4-FFF2-40B4-BE49-F238E27FC236}">
                <a16:creationId xmlns:a16="http://schemas.microsoft.com/office/drawing/2014/main" id="{742F0BB8-4EE4-46E7-8C53-98AD51432C3F}"/>
              </a:ext>
            </a:extLst>
          </p:cNvPr>
          <p:cNvSpPr/>
          <p:nvPr/>
        </p:nvSpPr>
        <p:spPr>
          <a:xfrm>
            <a:off x="4572000" y="4869160"/>
            <a:ext cx="523650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: w dół 19">
            <a:extLst>
              <a:ext uri="{FF2B5EF4-FFF2-40B4-BE49-F238E27FC236}">
                <a16:creationId xmlns:a16="http://schemas.microsoft.com/office/drawing/2014/main" id="{5FB2CA30-1D21-4489-A74C-E46FB9ED818F}"/>
              </a:ext>
            </a:extLst>
          </p:cNvPr>
          <p:cNvSpPr/>
          <p:nvPr/>
        </p:nvSpPr>
        <p:spPr>
          <a:xfrm>
            <a:off x="6443264" y="5366956"/>
            <a:ext cx="144960" cy="370252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14F6E24E-4683-4A25-9093-4A14E7FA1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61" y="2181296"/>
            <a:ext cx="1899531" cy="167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33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ole tekstowe 1"/>
          <p:cNvSpPr txBox="1">
            <a:spLocks noChangeArrowheads="1"/>
          </p:cNvSpPr>
          <p:nvPr/>
        </p:nvSpPr>
        <p:spPr bwMode="auto">
          <a:xfrm>
            <a:off x="578588" y="1141413"/>
            <a:ext cx="8113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7A9C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Aktualna informacja – www.pociagdokariery.pl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0E9228C-049E-4993-B204-EBA057427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1663700"/>
            <a:ext cx="7039661" cy="49336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42805A9-2C25-4544-8496-0B6EFD3C0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3429000"/>
            <a:ext cx="584019" cy="47898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F4DFCC5-966E-4C0C-B363-3D8760987CF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2232" y="5589240"/>
            <a:ext cx="592019" cy="485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58668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rostokąt 1"/>
          <p:cNvSpPr>
            <a:spLocks noChangeArrowheads="1"/>
          </p:cNvSpPr>
          <p:nvPr/>
        </p:nvSpPr>
        <p:spPr bwMode="auto">
          <a:xfrm>
            <a:off x="4284663" y="1397000"/>
            <a:ext cx="403225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altLang="pl-PL" sz="2800" b="1">
                <a:solidFill>
                  <a:srgbClr val="376092"/>
                </a:solidFill>
              </a:rPr>
              <a:t>Dziękuję za uwagę!</a:t>
            </a:r>
          </a:p>
          <a:p>
            <a:pPr algn="ctr"/>
            <a:endParaRPr lang="pl-PL" altLang="pl-PL" b="1">
              <a:solidFill>
                <a:srgbClr val="376092"/>
              </a:solidFill>
            </a:endParaRPr>
          </a:p>
          <a:p>
            <a:pPr algn="ctr"/>
            <a:r>
              <a:rPr lang="pl-PL" altLang="pl-PL" b="1">
                <a:solidFill>
                  <a:srgbClr val="376092"/>
                </a:solidFill>
              </a:rPr>
              <a:t>Marta Wnęk </a:t>
            </a:r>
          </a:p>
          <a:p>
            <a:pPr algn="ctr"/>
            <a:r>
              <a:rPr lang="pl-PL" altLang="pl-PL" sz="1600">
                <a:solidFill>
                  <a:srgbClr val="376092"/>
                </a:solidFill>
              </a:rPr>
              <a:t>Kontakt: </a:t>
            </a:r>
          </a:p>
          <a:p>
            <a:pPr algn="ctr"/>
            <a:r>
              <a:rPr lang="pl-PL" altLang="pl-PL" sz="1600">
                <a:solidFill>
                  <a:srgbClr val="376092"/>
                </a:solidFill>
              </a:rPr>
              <a:t>Wojewódzki Urząd Pracy w Krakowie, </a:t>
            </a:r>
          </a:p>
          <a:p>
            <a:pPr algn="ctr"/>
            <a:r>
              <a:rPr lang="pl-PL" altLang="pl-PL" sz="1600">
                <a:solidFill>
                  <a:srgbClr val="376092"/>
                </a:solidFill>
              </a:rPr>
              <a:t>Zespół Zamiejscowy w Tarnowie</a:t>
            </a:r>
          </a:p>
          <a:p>
            <a:pPr algn="ctr"/>
            <a:r>
              <a:rPr lang="pl-PL" altLang="pl-PL" sz="1600">
                <a:solidFill>
                  <a:srgbClr val="376092"/>
                </a:solidFill>
              </a:rPr>
              <a:t>al. Solidarności 5-9, 33-100 Tarnów</a:t>
            </a:r>
          </a:p>
          <a:p>
            <a:pPr algn="ctr"/>
            <a:r>
              <a:rPr lang="en-US" altLang="pl-PL" sz="1600">
                <a:solidFill>
                  <a:srgbClr val="376092"/>
                </a:solidFill>
              </a:rPr>
              <a:t>tel. +48 </a:t>
            </a:r>
            <a:r>
              <a:rPr lang="pl-PL" altLang="pl-PL" sz="1600" b="1">
                <a:solidFill>
                  <a:srgbClr val="376092"/>
                </a:solidFill>
              </a:rPr>
              <a:t>14</a:t>
            </a:r>
            <a:r>
              <a:rPr lang="en-US" altLang="pl-PL" sz="1600" b="1">
                <a:solidFill>
                  <a:srgbClr val="376092"/>
                </a:solidFill>
              </a:rPr>
              <a:t> 6</a:t>
            </a:r>
            <a:r>
              <a:rPr lang="pl-PL" altLang="pl-PL" sz="1600" b="1">
                <a:solidFill>
                  <a:srgbClr val="376092"/>
                </a:solidFill>
              </a:rPr>
              <a:t>26</a:t>
            </a:r>
            <a:r>
              <a:rPr lang="en-US" altLang="pl-PL" sz="1600" b="1">
                <a:solidFill>
                  <a:srgbClr val="376092"/>
                </a:solidFill>
              </a:rPr>
              <a:t> </a:t>
            </a:r>
            <a:r>
              <a:rPr lang="pl-PL" altLang="pl-PL" sz="1600" b="1">
                <a:solidFill>
                  <a:srgbClr val="376092"/>
                </a:solidFill>
              </a:rPr>
              <a:t>99</a:t>
            </a:r>
            <a:r>
              <a:rPr lang="en-US" altLang="pl-PL" sz="1600" b="1">
                <a:solidFill>
                  <a:srgbClr val="376092"/>
                </a:solidFill>
              </a:rPr>
              <a:t> </a:t>
            </a:r>
            <a:r>
              <a:rPr lang="pl-PL" altLang="pl-PL" sz="1600" b="1">
                <a:solidFill>
                  <a:srgbClr val="376092"/>
                </a:solidFill>
              </a:rPr>
              <a:t>40</a:t>
            </a:r>
          </a:p>
          <a:p>
            <a:pPr algn="ctr"/>
            <a:r>
              <a:rPr lang="pl-PL" altLang="pl-PL" sz="1600" u="sng">
                <a:solidFill>
                  <a:srgbClr val="376092"/>
                </a:solidFill>
                <a:hlinkClick r:id="rId2"/>
              </a:rPr>
              <a:t>mwnek</a:t>
            </a:r>
            <a:r>
              <a:rPr lang="en-US" altLang="pl-PL" sz="1600" u="sng">
                <a:solidFill>
                  <a:srgbClr val="376092"/>
                </a:solidFill>
                <a:hlinkClick r:id="rId2"/>
              </a:rPr>
              <a:t>@wup-krakow.pl</a:t>
            </a:r>
            <a:endParaRPr lang="pl-PL" altLang="pl-PL" sz="1600">
              <a:solidFill>
                <a:srgbClr val="376092"/>
              </a:solidFill>
            </a:endParaRPr>
          </a:p>
          <a:p>
            <a:pPr algn="ctr"/>
            <a:r>
              <a:rPr lang="pl-PL" altLang="pl-PL" sz="1600" u="sng">
                <a:solidFill>
                  <a:srgbClr val="376092"/>
                </a:solidFill>
                <a:hlinkClick r:id="rId3"/>
              </a:rPr>
              <a:t>www.wup-krakow.pl</a:t>
            </a:r>
            <a:endParaRPr lang="pl-PL" altLang="pl-PL" sz="1600">
              <a:solidFill>
                <a:srgbClr val="376092"/>
              </a:solidFill>
            </a:endParaRPr>
          </a:p>
          <a:p>
            <a:pPr algn="ctr" eaLnBrk="1" hangingPunct="1"/>
            <a:endParaRPr lang="pl-PL" altLang="pl-PL">
              <a:solidFill>
                <a:srgbClr val="376092"/>
              </a:solidFill>
            </a:endParaRPr>
          </a:p>
          <a:p>
            <a:pPr algn="ctr" eaLnBrk="1" hangingPunct="1"/>
            <a:r>
              <a:rPr lang="pl-PL" altLang="pl-PL" sz="1600">
                <a:solidFill>
                  <a:srgbClr val="376092"/>
                </a:solidFill>
              </a:rPr>
              <a:t>Centrum Informacji i Planowania </a:t>
            </a:r>
            <a:br>
              <a:rPr lang="pl-PL" altLang="pl-PL" sz="1600">
                <a:solidFill>
                  <a:srgbClr val="376092"/>
                </a:solidFill>
              </a:rPr>
            </a:br>
            <a:r>
              <a:rPr lang="pl-PL" altLang="pl-PL" sz="1600">
                <a:solidFill>
                  <a:srgbClr val="376092"/>
                </a:solidFill>
              </a:rPr>
              <a:t>Kariery Zawodowej</a:t>
            </a:r>
            <a:br>
              <a:rPr lang="pl-PL" altLang="pl-PL" sz="1600">
                <a:solidFill>
                  <a:srgbClr val="376092"/>
                </a:solidFill>
              </a:rPr>
            </a:br>
            <a:r>
              <a:rPr lang="pl-PL" altLang="pl-PL" sz="1600">
                <a:solidFill>
                  <a:srgbClr val="376092"/>
                </a:solidFill>
              </a:rPr>
              <a:t> Kraków, Nowy Sącz, Tarnów</a:t>
            </a:r>
          </a:p>
          <a:p>
            <a:pPr algn="ctr" eaLnBrk="1" hangingPunct="1"/>
            <a:r>
              <a:rPr lang="pl-PL" altLang="pl-PL" sz="1600">
                <a:solidFill>
                  <a:srgbClr val="376092"/>
                </a:solidFill>
                <a:hlinkClick r:id="rId4"/>
              </a:rPr>
              <a:t>www.pociagdokariery.pl</a:t>
            </a:r>
            <a:endParaRPr lang="pl-PL" altLang="pl-PL" sz="1600">
              <a:solidFill>
                <a:srgbClr val="376092"/>
              </a:solidFill>
            </a:endParaRPr>
          </a:p>
        </p:txBody>
      </p:sp>
      <p:pic>
        <p:nvPicPr>
          <p:cNvPr id="15363" name="Symbol zastępczy zawartości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92275"/>
            <a:ext cx="2808287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6522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8401</TotalTime>
  <Words>730</Words>
  <Application>Microsoft Office PowerPoint</Application>
  <PresentationFormat>Pokaz na ekranie (4:3)</PresentationFormat>
  <Paragraphs>191</Paragraphs>
  <Slides>17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Motyw pakietu Office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System bonowy  w Kierunku Kariera wartość bonu</vt:lpstr>
      <vt:lpstr>Prezentacja programu PowerPoint</vt:lpstr>
      <vt:lpstr>Prezentacja programu PowerPoint</vt:lpstr>
      <vt:lpstr>Prezentacja programu PowerPoint</vt:lpstr>
      <vt:lpstr>Prezentacja programu PowerPoint</vt:lpstr>
      <vt:lpstr>Kiedy zamówić bony? Kiedy zapisać się na szkolenie?    </vt:lpstr>
      <vt:lpstr>Jak się zarejestrować? www.kierunek.pociagdokariery.pl</vt:lpstr>
      <vt:lpstr>Prezentacja programu PowerPoint</vt:lpstr>
      <vt:lpstr>Dla powracających z zagranicy</vt:lpstr>
      <vt:lpstr> Co otrzymają w projekcie?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kkopiec</dc:creator>
  <cp:lastModifiedBy>Marta Wnęk</cp:lastModifiedBy>
  <cp:revision>457</cp:revision>
  <cp:lastPrinted>2017-01-25T12:44:13Z</cp:lastPrinted>
  <dcterms:created xsi:type="dcterms:W3CDTF">2012-05-08T06:02:57Z</dcterms:created>
  <dcterms:modified xsi:type="dcterms:W3CDTF">2019-09-16T12:12:50Z</dcterms:modified>
</cp:coreProperties>
</file>